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5"/>
  </p:notesMasterIdLst>
  <p:sldIdLst>
    <p:sldId id="256" r:id="rId2"/>
    <p:sldId id="305" r:id="rId3"/>
    <p:sldId id="267" r:id="rId4"/>
    <p:sldId id="274" r:id="rId5"/>
    <p:sldId id="323" r:id="rId6"/>
    <p:sldId id="382" r:id="rId7"/>
    <p:sldId id="345" r:id="rId8"/>
    <p:sldId id="311" r:id="rId9"/>
    <p:sldId id="312" r:id="rId10"/>
    <p:sldId id="313" r:id="rId11"/>
    <p:sldId id="369" r:id="rId12"/>
    <p:sldId id="327" r:id="rId13"/>
    <p:sldId id="275" r:id="rId14"/>
    <p:sldId id="315" r:id="rId15"/>
    <p:sldId id="317" r:id="rId16"/>
    <p:sldId id="347" r:id="rId17"/>
    <p:sldId id="367" r:id="rId18"/>
    <p:sldId id="373" r:id="rId19"/>
    <p:sldId id="366" r:id="rId20"/>
    <p:sldId id="331" r:id="rId21"/>
    <p:sldId id="352" r:id="rId22"/>
    <p:sldId id="354" r:id="rId23"/>
    <p:sldId id="353" r:id="rId24"/>
    <p:sldId id="333" r:id="rId25"/>
    <p:sldId id="381" r:id="rId26"/>
    <p:sldId id="372" r:id="rId27"/>
    <p:sldId id="365" r:id="rId28"/>
    <p:sldId id="356" r:id="rId29"/>
    <p:sldId id="358" r:id="rId30"/>
    <p:sldId id="359" r:id="rId31"/>
    <p:sldId id="362" r:id="rId32"/>
    <p:sldId id="329" r:id="rId33"/>
    <p:sldId id="335" r:id="rId34"/>
    <p:sldId id="376" r:id="rId35"/>
    <p:sldId id="370" r:id="rId36"/>
    <p:sldId id="330" r:id="rId37"/>
    <p:sldId id="326" r:id="rId38"/>
    <p:sldId id="349" r:id="rId39"/>
    <p:sldId id="348" r:id="rId40"/>
    <p:sldId id="266" r:id="rId41"/>
    <p:sldId id="361" r:id="rId42"/>
    <p:sldId id="269" r:id="rId43"/>
    <p:sldId id="374" r:id="rId44"/>
    <p:sldId id="368" r:id="rId45"/>
    <p:sldId id="337" r:id="rId46"/>
    <p:sldId id="341" r:id="rId47"/>
    <p:sldId id="338" r:id="rId48"/>
    <p:sldId id="342" r:id="rId49"/>
    <p:sldId id="339" r:id="rId50"/>
    <p:sldId id="343" r:id="rId51"/>
    <p:sldId id="340" r:id="rId52"/>
    <p:sldId id="344" r:id="rId53"/>
    <p:sldId id="371" r:id="rId54"/>
  </p:sldIdLst>
  <p:sldSz cx="12192000" cy="6858000"/>
  <p:notesSz cx="6858000" cy="9144000"/>
  <p:embeddedFontLst>
    <p:embeddedFont>
      <p:font typeface="等线" panose="02010600030101010101" pitchFamily="2" charset="-122"/>
      <p:regular r:id="rId56"/>
      <p:bold r:id="rId57"/>
    </p:embeddedFont>
    <p:embeddedFont>
      <p:font typeface="等线 Light" panose="02010600030101010101" pitchFamily="2" charset="-122"/>
      <p:regular r:id="rId58"/>
    </p:embeddedFont>
    <p:embeddedFont>
      <p:font typeface="微软雅黑" panose="020B0503020204020204" pitchFamily="34" charset="-122"/>
      <p:regular r:id="rId59"/>
      <p:bold r:id="rId6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3767" autoAdjust="0"/>
  </p:normalViewPr>
  <p:slideViewPr>
    <p:cSldViewPr snapToGrid="0">
      <p:cViewPr varScale="1">
        <p:scale>
          <a:sx n="68" d="100"/>
          <a:sy n="68" d="100"/>
        </p:scale>
        <p:origin x="52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0B2635-2208-43B0-AE9F-B055940A7563}" type="datetimeFigureOut">
              <a:rPr lang="zh-CN" altLang="en-US" smtClean="0"/>
              <a:t>2021/9/12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F5CEC-655A-421C-AECA-D4521A3ED0F6}" type="slidenum">
              <a:rPr lang="zh-CN" altLang="en-US" smtClean="0"/>
              <a:t>‹#›</a:t>
            </a:fld>
            <a:endParaRPr lang="zh-CN" altLang="en-US"/>
          </a:p>
        </p:txBody>
      </p:sp>
    </p:spTree>
    <p:extLst>
      <p:ext uri="{BB962C8B-B14F-4D97-AF65-F5344CB8AC3E}">
        <p14:creationId xmlns:p14="http://schemas.microsoft.com/office/powerpoint/2010/main" val="2867398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BF5CEC-655A-421C-AECA-D4521A3ED0F6}" type="slidenum">
              <a:rPr lang="zh-CN" altLang="en-US" smtClean="0"/>
              <a:t>21</a:t>
            </a:fld>
            <a:endParaRPr lang="zh-CN" altLang="en-US"/>
          </a:p>
        </p:txBody>
      </p:sp>
    </p:spTree>
    <p:extLst>
      <p:ext uri="{BB962C8B-B14F-4D97-AF65-F5344CB8AC3E}">
        <p14:creationId xmlns:p14="http://schemas.microsoft.com/office/powerpoint/2010/main" val="827737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DAGs</a:t>
            </a:r>
            <a:r>
              <a:rPr lang="zh-CN" altLang="en-US" dirty="0"/>
              <a:t>在流行病学研究中还可以有很多用途。比如指导缺失数据的处理。</a:t>
            </a:r>
          </a:p>
        </p:txBody>
      </p:sp>
      <p:sp>
        <p:nvSpPr>
          <p:cNvPr id="4" name="灯片编号占位符 3"/>
          <p:cNvSpPr>
            <a:spLocks noGrp="1"/>
          </p:cNvSpPr>
          <p:nvPr>
            <p:ph type="sldNum" sz="quarter" idx="5"/>
          </p:nvPr>
        </p:nvSpPr>
        <p:spPr/>
        <p:txBody>
          <a:bodyPr/>
          <a:lstStyle/>
          <a:p>
            <a:fld id="{3BBF5CEC-655A-421C-AECA-D4521A3ED0F6}" type="slidenum">
              <a:rPr lang="zh-CN" altLang="en-US" smtClean="0"/>
              <a:t>38</a:t>
            </a:fld>
            <a:endParaRPr lang="zh-CN" altLang="en-US"/>
          </a:p>
        </p:txBody>
      </p:sp>
    </p:spTree>
    <p:extLst>
      <p:ext uri="{BB962C8B-B14F-4D97-AF65-F5344CB8AC3E}">
        <p14:creationId xmlns:p14="http://schemas.microsoft.com/office/powerpoint/2010/main" val="34611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BF5CEC-655A-421C-AECA-D4521A3ED0F6}" type="slidenum">
              <a:rPr lang="zh-CN" altLang="en-US" smtClean="0"/>
              <a:t>22</a:t>
            </a:fld>
            <a:endParaRPr lang="zh-CN" altLang="en-US"/>
          </a:p>
        </p:txBody>
      </p:sp>
    </p:spTree>
    <p:extLst>
      <p:ext uri="{BB962C8B-B14F-4D97-AF65-F5344CB8AC3E}">
        <p14:creationId xmlns:p14="http://schemas.microsoft.com/office/powerpoint/2010/main" val="558767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BF5CEC-655A-421C-AECA-D4521A3ED0F6}" type="slidenum">
              <a:rPr lang="zh-CN" altLang="en-US" smtClean="0"/>
              <a:t>23</a:t>
            </a:fld>
            <a:endParaRPr lang="zh-CN" altLang="en-US"/>
          </a:p>
        </p:txBody>
      </p:sp>
    </p:spTree>
    <p:extLst>
      <p:ext uri="{BB962C8B-B14F-4D97-AF65-F5344CB8AC3E}">
        <p14:creationId xmlns:p14="http://schemas.microsoft.com/office/powerpoint/2010/main" val="896627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BF5CEC-655A-421C-AECA-D4521A3ED0F6}" type="slidenum">
              <a:rPr lang="zh-CN" altLang="en-US" smtClean="0"/>
              <a:t>24</a:t>
            </a:fld>
            <a:endParaRPr lang="zh-CN" altLang="en-US"/>
          </a:p>
        </p:txBody>
      </p:sp>
    </p:spTree>
    <p:extLst>
      <p:ext uri="{BB962C8B-B14F-4D97-AF65-F5344CB8AC3E}">
        <p14:creationId xmlns:p14="http://schemas.microsoft.com/office/powerpoint/2010/main" val="3697765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BF5CEC-655A-421C-AECA-D4521A3ED0F6}" type="slidenum">
              <a:rPr lang="zh-CN" altLang="en-US" smtClean="0"/>
              <a:t>25</a:t>
            </a:fld>
            <a:endParaRPr lang="zh-CN" altLang="en-US"/>
          </a:p>
        </p:txBody>
      </p:sp>
    </p:spTree>
    <p:extLst>
      <p:ext uri="{BB962C8B-B14F-4D97-AF65-F5344CB8AC3E}">
        <p14:creationId xmlns:p14="http://schemas.microsoft.com/office/powerpoint/2010/main" val="150572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BF5CEC-655A-421C-AECA-D4521A3ED0F6}" type="slidenum">
              <a:rPr lang="zh-CN" altLang="en-US" smtClean="0"/>
              <a:t>28</a:t>
            </a:fld>
            <a:endParaRPr lang="zh-CN" altLang="en-US"/>
          </a:p>
        </p:txBody>
      </p:sp>
    </p:spTree>
    <p:extLst>
      <p:ext uri="{BB962C8B-B14F-4D97-AF65-F5344CB8AC3E}">
        <p14:creationId xmlns:p14="http://schemas.microsoft.com/office/powerpoint/2010/main" val="770582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BF5CEC-655A-421C-AECA-D4521A3ED0F6}" type="slidenum">
              <a:rPr lang="zh-CN" altLang="en-US" smtClean="0"/>
              <a:t>29</a:t>
            </a:fld>
            <a:endParaRPr lang="zh-CN" altLang="en-US"/>
          </a:p>
        </p:txBody>
      </p:sp>
    </p:spTree>
    <p:extLst>
      <p:ext uri="{BB962C8B-B14F-4D97-AF65-F5344CB8AC3E}">
        <p14:creationId xmlns:p14="http://schemas.microsoft.com/office/powerpoint/2010/main" val="1229926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BF5CEC-655A-421C-AECA-D4521A3ED0F6}" type="slidenum">
              <a:rPr lang="zh-CN" altLang="en-US" smtClean="0"/>
              <a:t>30</a:t>
            </a:fld>
            <a:endParaRPr lang="zh-CN" altLang="en-US"/>
          </a:p>
        </p:txBody>
      </p:sp>
    </p:spTree>
    <p:extLst>
      <p:ext uri="{BB962C8B-B14F-4D97-AF65-F5344CB8AC3E}">
        <p14:creationId xmlns:p14="http://schemas.microsoft.com/office/powerpoint/2010/main" val="126268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BF5CEC-655A-421C-AECA-D4521A3ED0F6}" type="slidenum">
              <a:rPr lang="zh-CN" altLang="en-US" smtClean="0"/>
              <a:t>32</a:t>
            </a:fld>
            <a:endParaRPr lang="zh-CN" altLang="en-US"/>
          </a:p>
        </p:txBody>
      </p:sp>
    </p:spTree>
    <p:extLst>
      <p:ext uri="{BB962C8B-B14F-4D97-AF65-F5344CB8AC3E}">
        <p14:creationId xmlns:p14="http://schemas.microsoft.com/office/powerpoint/2010/main" val="2093657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4F3830-5147-466A-81D9-DAD63E71D5E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54598A46-A9BC-424F-8D27-AB5681B79C0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DCF7AB-4110-4EC8-97B6-A4406D242371}"/>
              </a:ext>
            </a:extLst>
          </p:cNvPr>
          <p:cNvSpPr>
            <a:spLocks noGrp="1"/>
          </p:cNvSpPr>
          <p:nvPr>
            <p:ph type="dt" sz="half" idx="10"/>
          </p:nvPr>
        </p:nvSpPr>
        <p:spPr>
          <a:xfrm>
            <a:off x="838200" y="6356354"/>
            <a:ext cx="2743200" cy="365125"/>
          </a:xfrm>
          <a:prstGeom prst="rect">
            <a:avLst/>
          </a:prstGeom>
        </p:spPr>
        <p:txBody>
          <a:bodyPr/>
          <a:lstStyle/>
          <a:p>
            <a:endParaRPr lang="zh-CN" altLang="en-US"/>
          </a:p>
        </p:txBody>
      </p:sp>
      <p:sp>
        <p:nvSpPr>
          <p:cNvPr id="5" name="页脚占位符 4">
            <a:extLst>
              <a:ext uri="{FF2B5EF4-FFF2-40B4-BE49-F238E27FC236}">
                <a16:creationId xmlns:a16="http://schemas.microsoft.com/office/drawing/2014/main" id="{FE3BABAE-AAE5-45E7-AE6C-98CDE3B2997C}"/>
              </a:ext>
            </a:extLst>
          </p:cNvPr>
          <p:cNvSpPr>
            <a:spLocks noGrp="1"/>
          </p:cNvSpPr>
          <p:nvPr>
            <p:ph type="ftr" sz="quarter" idx="11"/>
          </p:nvPr>
        </p:nvSpPr>
        <p:spPr>
          <a:xfrm>
            <a:off x="4038600" y="6356354"/>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34C855F-F0CC-41A3-899D-2ED3BE559181}"/>
              </a:ext>
            </a:extLst>
          </p:cNvPr>
          <p:cNvSpPr>
            <a:spLocks noGrp="1"/>
          </p:cNvSpPr>
          <p:nvPr>
            <p:ph type="sldNum" sz="quarter" idx="12"/>
          </p:nvPr>
        </p:nvSpPr>
        <p:spPr>
          <a:xfrm>
            <a:off x="8610600" y="6356354"/>
            <a:ext cx="2743200" cy="365125"/>
          </a:xfrm>
          <a:prstGeom prst="rect">
            <a:avLst/>
          </a:prstGeom>
        </p:spPr>
        <p:txBody>
          <a:bodyPr/>
          <a:lstStyle/>
          <a:p>
            <a:fld id="{C28551CC-5D72-479E-A636-B71D35F7E781}" type="slidenum">
              <a:rPr lang="zh-CN" altLang="en-US" smtClean="0"/>
              <a:t>‹#›</a:t>
            </a:fld>
            <a:endParaRPr lang="zh-CN" altLang="en-US"/>
          </a:p>
        </p:txBody>
      </p:sp>
    </p:spTree>
    <p:extLst>
      <p:ext uri="{BB962C8B-B14F-4D97-AF65-F5344CB8AC3E}">
        <p14:creationId xmlns:p14="http://schemas.microsoft.com/office/powerpoint/2010/main" val="4053157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71406-76E4-494C-BF93-3EC435890A40}"/>
              </a:ext>
            </a:extLst>
          </p:cNvPr>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5F27D-46C5-4DC1-8285-F3874B0C0705}"/>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25A4AA-C270-47B5-B0D4-1189261DCAB3}"/>
              </a:ext>
            </a:extLst>
          </p:cNvPr>
          <p:cNvSpPr>
            <a:spLocks noGrp="1"/>
          </p:cNvSpPr>
          <p:nvPr>
            <p:ph type="dt" sz="half" idx="10"/>
          </p:nvPr>
        </p:nvSpPr>
        <p:spPr>
          <a:xfrm>
            <a:off x="838200" y="6356354"/>
            <a:ext cx="2743200" cy="365125"/>
          </a:xfrm>
          <a:prstGeom prst="rect">
            <a:avLst/>
          </a:prstGeom>
        </p:spPr>
        <p:txBody>
          <a:bodyPr/>
          <a:lstStyle/>
          <a:p>
            <a:endParaRPr lang="zh-CN" altLang="en-US"/>
          </a:p>
        </p:txBody>
      </p:sp>
      <p:sp>
        <p:nvSpPr>
          <p:cNvPr id="5" name="页脚占位符 4">
            <a:extLst>
              <a:ext uri="{FF2B5EF4-FFF2-40B4-BE49-F238E27FC236}">
                <a16:creationId xmlns:a16="http://schemas.microsoft.com/office/drawing/2014/main" id="{2E71F452-C473-45A4-B5E3-6DAC25FE3CF5}"/>
              </a:ext>
            </a:extLst>
          </p:cNvPr>
          <p:cNvSpPr>
            <a:spLocks noGrp="1"/>
          </p:cNvSpPr>
          <p:nvPr>
            <p:ph type="ftr" sz="quarter" idx="11"/>
          </p:nvPr>
        </p:nvSpPr>
        <p:spPr>
          <a:xfrm>
            <a:off x="4038600" y="6356354"/>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467F3FC-1B2F-4431-8A47-449074CE2A47}"/>
              </a:ext>
            </a:extLst>
          </p:cNvPr>
          <p:cNvSpPr>
            <a:spLocks noGrp="1"/>
          </p:cNvSpPr>
          <p:nvPr>
            <p:ph type="sldNum" sz="quarter" idx="12"/>
          </p:nvPr>
        </p:nvSpPr>
        <p:spPr>
          <a:xfrm>
            <a:off x="8610600" y="6356354"/>
            <a:ext cx="2743200" cy="365125"/>
          </a:xfrm>
          <a:prstGeom prst="rect">
            <a:avLst/>
          </a:prstGeom>
        </p:spPr>
        <p:txBody>
          <a:bodyPr/>
          <a:lstStyle/>
          <a:p>
            <a:fld id="{C28551CC-5D72-479E-A636-B71D35F7E781}" type="slidenum">
              <a:rPr lang="zh-CN" altLang="en-US" smtClean="0"/>
              <a:t>‹#›</a:t>
            </a:fld>
            <a:endParaRPr lang="zh-CN" altLang="en-US"/>
          </a:p>
        </p:txBody>
      </p:sp>
    </p:spTree>
    <p:extLst>
      <p:ext uri="{BB962C8B-B14F-4D97-AF65-F5344CB8AC3E}">
        <p14:creationId xmlns:p14="http://schemas.microsoft.com/office/powerpoint/2010/main" val="1597526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813A6BA-7D51-4DCF-812F-5B678D027338}"/>
              </a:ext>
            </a:extLst>
          </p:cNvPr>
          <p:cNvSpPr>
            <a:spLocks noGrp="1"/>
          </p:cNvSpPr>
          <p:nvPr>
            <p:ph type="title" orient="vert"/>
          </p:nvPr>
        </p:nvSpPr>
        <p:spPr>
          <a:xfrm>
            <a:off x="8724902"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E82BEA7-B3A3-4563-A0DF-6C9FEDB9B0DB}"/>
              </a:ext>
            </a:extLst>
          </p:cNvPr>
          <p:cNvSpPr>
            <a:spLocks noGrp="1"/>
          </p:cNvSpPr>
          <p:nvPr>
            <p:ph type="body" orient="vert" idx="1"/>
          </p:nvPr>
        </p:nvSpPr>
        <p:spPr>
          <a:xfrm>
            <a:off x="838202"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844006-723B-4640-A45A-C9BB92A1C4AA}"/>
              </a:ext>
            </a:extLst>
          </p:cNvPr>
          <p:cNvSpPr>
            <a:spLocks noGrp="1"/>
          </p:cNvSpPr>
          <p:nvPr>
            <p:ph type="dt" sz="half" idx="10"/>
          </p:nvPr>
        </p:nvSpPr>
        <p:spPr>
          <a:xfrm>
            <a:off x="838200" y="6356354"/>
            <a:ext cx="2743200" cy="365125"/>
          </a:xfrm>
          <a:prstGeom prst="rect">
            <a:avLst/>
          </a:prstGeom>
        </p:spPr>
        <p:txBody>
          <a:bodyPr/>
          <a:lstStyle/>
          <a:p>
            <a:endParaRPr lang="zh-CN" altLang="en-US"/>
          </a:p>
        </p:txBody>
      </p:sp>
      <p:sp>
        <p:nvSpPr>
          <p:cNvPr id="5" name="页脚占位符 4">
            <a:extLst>
              <a:ext uri="{FF2B5EF4-FFF2-40B4-BE49-F238E27FC236}">
                <a16:creationId xmlns:a16="http://schemas.microsoft.com/office/drawing/2014/main" id="{93048256-6168-44C0-A694-939F7D0583F0}"/>
              </a:ext>
            </a:extLst>
          </p:cNvPr>
          <p:cNvSpPr>
            <a:spLocks noGrp="1"/>
          </p:cNvSpPr>
          <p:nvPr>
            <p:ph type="ftr" sz="quarter" idx="11"/>
          </p:nvPr>
        </p:nvSpPr>
        <p:spPr>
          <a:xfrm>
            <a:off x="4038600" y="6356354"/>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29199C2-F81E-4262-B1CD-1707528846CC}"/>
              </a:ext>
            </a:extLst>
          </p:cNvPr>
          <p:cNvSpPr>
            <a:spLocks noGrp="1"/>
          </p:cNvSpPr>
          <p:nvPr>
            <p:ph type="sldNum" sz="quarter" idx="12"/>
          </p:nvPr>
        </p:nvSpPr>
        <p:spPr>
          <a:xfrm>
            <a:off x="8610600" y="6356354"/>
            <a:ext cx="2743200" cy="365125"/>
          </a:xfrm>
          <a:prstGeom prst="rect">
            <a:avLst/>
          </a:prstGeom>
        </p:spPr>
        <p:txBody>
          <a:bodyPr/>
          <a:lstStyle/>
          <a:p>
            <a:fld id="{C28551CC-5D72-479E-A636-B71D35F7E781}" type="slidenum">
              <a:rPr lang="zh-CN" altLang="en-US" smtClean="0"/>
              <a:t>‹#›</a:t>
            </a:fld>
            <a:endParaRPr lang="zh-CN" altLang="en-US"/>
          </a:p>
        </p:txBody>
      </p:sp>
    </p:spTree>
    <p:extLst>
      <p:ext uri="{BB962C8B-B14F-4D97-AF65-F5344CB8AC3E}">
        <p14:creationId xmlns:p14="http://schemas.microsoft.com/office/powerpoint/2010/main" val="2933362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E63A7-7074-4E31-B17F-7184AB20DD00}"/>
              </a:ext>
            </a:extLst>
          </p:cNvPr>
          <p:cNvSpPr>
            <a:spLocks noGrp="1"/>
          </p:cNvSpPr>
          <p:nvPr>
            <p:ph type="title"/>
          </p:nvPr>
        </p:nvSpPr>
        <p:spPr>
          <a:xfrm>
            <a:off x="224244" y="255791"/>
            <a:ext cx="6424749" cy="665072"/>
          </a:xfrm>
          <a:prstGeom prst="rect">
            <a:avLst/>
          </a:prstGeom>
        </p:spPr>
        <p:txBody>
          <a:bodyPr/>
          <a:lstStyle>
            <a:lvl1pPr marL="0" algn="l" defTabSz="914377" rtl="0" eaLnBrk="1" latinLnBrk="0" hangingPunct="1">
              <a:defRPr lang="zh-CN" altLang="en-US" sz="4000" kern="12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单击此处编辑母版标题样式</a:t>
            </a:r>
          </a:p>
        </p:txBody>
      </p:sp>
      <p:sp>
        <p:nvSpPr>
          <p:cNvPr id="6" name="灯片编号占位符 5">
            <a:extLst>
              <a:ext uri="{FF2B5EF4-FFF2-40B4-BE49-F238E27FC236}">
                <a16:creationId xmlns:a16="http://schemas.microsoft.com/office/drawing/2014/main" id="{9F45A06E-A635-45CE-91EA-3AC8DA9908DA}"/>
              </a:ext>
            </a:extLst>
          </p:cNvPr>
          <p:cNvSpPr>
            <a:spLocks noGrp="1"/>
          </p:cNvSpPr>
          <p:nvPr>
            <p:ph type="sldNum" sz="quarter" idx="12"/>
          </p:nvPr>
        </p:nvSpPr>
        <p:spPr>
          <a:xfrm>
            <a:off x="11351626" y="6343292"/>
            <a:ext cx="563879" cy="365125"/>
          </a:xfrm>
          <a:prstGeom prst="rect">
            <a:avLst/>
          </a:prstGeom>
        </p:spPr>
        <p:txBody>
          <a:bodyPr/>
          <a:lstStyle/>
          <a:p>
            <a:fld id="{C28551CC-5D72-479E-A636-B71D35F7E781}" type="slidenum">
              <a:rPr lang="zh-CN" altLang="en-US" smtClean="0"/>
              <a:t>‹#›</a:t>
            </a:fld>
            <a:endParaRPr lang="zh-CN" altLang="en-US"/>
          </a:p>
        </p:txBody>
      </p:sp>
      <p:pic>
        <p:nvPicPr>
          <p:cNvPr id="4" name="图片 3">
            <a:extLst>
              <a:ext uri="{FF2B5EF4-FFF2-40B4-BE49-F238E27FC236}">
                <a16:creationId xmlns:a16="http://schemas.microsoft.com/office/drawing/2014/main" id="{564E2633-E789-421B-AFA2-DA4FA6B0C4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8991" y="4"/>
            <a:ext cx="1205264" cy="1202843"/>
          </a:xfrm>
          <a:prstGeom prst="rect">
            <a:avLst/>
          </a:prstGeom>
        </p:spPr>
      </p:pic>
    </p:spTree>
    <p:extLst>
      <p:ext uri="{BB962C8B-B14F-4D97-AF65-F5344CB8AC3E}">
        <p14:creationId xmlns:p14="http://schemas.microsoft.com/office/powerpoint/2010/main" val="489815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07701-2D11-4723-B13A-7979EE61C369}"/>
              </a:ext>
            </a:extLst>
          </p:cNvPr>
          <p:cNvSpPr>
            <a:spLocks noGrp="1"/>
          </p:cNvSpPr>
          <p:nvPr>
            <p:ph type="title"/>
          </p:nvPr>
        </p:nvSpPr>
        <p:spPr>
          <a:xfrm>
            <a:off x="831851" y="1709742"/>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C050D5E-88BF-4A1C-A30E-2E757B038255}"/>
              </a:ext>
            </a:extLst>
          </p:cNvPr>
          <p:cNvSpPr>
            <a:spLocks noGrp="1"/>
          </p:cNvSpPr>
          <p:nvPr>
            <p:ph type="body" idx="1"/>
          </p:nvPr>
        </p:nvSpPr>
        <p:spPr>
          <a:xfrm>
            <a:off x="831851" y="4589467"/>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68219E0-E114-4C56-B105-58A4FBAE4C56}"/>
              </a:ext>
            </a:extLst>
          </p:cNvPr>
          <p:cNvSpPr>
            <a:spLocks noGrp="1"/>
          </p:cNvSpPr>
          <p:nvPr>
            <p:ph type="dt" sz="half" idx="10"/>
          </p:nvPr>
        </p:nvSpPr>
        <p:spPr>
          <a:xfrm>
            <a:off x="838200" y="6356354"/>
            <a:ext cx="2743200" cy="365125"/>
          </a:xfrm>
          <a:prstGeom prst="rect">
            <a:avLst/>
          </a:prstGeom>
        </p:spPr>
        <p:txBody>
          <a:bodyPr/>
          <a:lstStyle/>
          <a:p>
            <a:endParaRPr lang="zh-CN" altLang="en-US"/>
          </a:p>
        </p:txBody>
      </p:sp>
      <p:sp>
        <p:nvSpPr>
          <p:cNvPr id="5" name="页脚占位符 4">
            <a:extLst>
              <a:ext uri="{FF2B5EF4-FFF2-40B4-BE49-F238E27FC236}">
                <a16:creationId xmlns:a16="http://schemas.microsoft.com/office/drawing/2014/main" id="{5E5F0F95-997F-4AD6-B484-FDFF4ECEEEAE}"/>
              </a:ext>
            </a:extLst>
          </p:cNvPr>
          <p:cNvSpPr>
            <a:spLocks noGrp="1"/>
          </p:cNvSpPr>
          <p:nvPr>
            <p:ph type="ftr" sz="quarter" idx="11"/>
          </p:nvPr>
        </p:nvSpPr>
        <p:spPr>
          <a:xfrm>
            <a:off x="4038600" y="6356354"/>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43AEBBC-D69D-4E41-924D-653BA9D2AE01}"/>
              </a:ext>
            </a:extLst>
          </p:cNvPr>
          <p:cNvSpPr>
            <a:spLocks noGrp="1"/>
          </p:cNvSpPr>
          <p:nvPr>
            <p:ph type="sldNum" sz="quarter" idx="12"/>
          </p:nvPr>
        </p:nvSpPr>
        <p:spPr>
          <a:xfrm>
            <a:off x="8610600" y="6356354"/>
            <a:ext cx="2743200" cy="365125"/>
          </a:xfrm>
          <a:prstGeom prst="rect">
            <a:avLst/>
          </a:prstGeom>
        </p:spPr>
        <p:txBody>
          <a:bodyPr/>
          <a:lstStyle/>
          <a:p>
            <a:fld id="{C28551CC-5D72-479E-A636-B71D35F7E781}" type="slidenum">
              <a:rPr lang="zh-CN" altLang="en-US" smtClean="0"/>
              <a:t>‹#›</a:t>
            </a:fld>
            <a:endParaRPr lang="zh-CN" altLang="en-US"/>
          </a:p>
        </p:txBody>
      </p:sp>
    </p:spTree>
    <p:extLst>
      <p:ext uri="{BB962C8B-B14F-4D97-AF65-F5344CB8AC3E}">
        <p14:creationId xmlns:p14="http://schemas.microsoft.com/office/powerpoint/2010/main" val="428919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E3AA1-2778-4FC0-B780-5B4EE3358C54}"/>
              </a:ext>
            </a:extLst>
          </p:cNvPr>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224BB5-6A5F-416C-BBCC-FA726FCE6A34}"/>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818460-D907-4C8C-A798-7A1759665842}"/>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88A713-0D52-43F3-8CAF-48819C881088}"/>
              </a:ext>
            </a:extLst>
          </p:cNvPr>
          <p:cNvSpPr>
            <a:spLocks noGrp="1"/>
          </p:cNvSpPr>
          <p:nvPr>
            <p:ph type="dt" sz="half" idx="10"/>
          </p:nvPr>
        </p:nvSpPr>
        <p:spPr>
          <a:xfrm>
            <a:off x="838200" y="6356354"/>
            <a:ext cx="2743200" cy="365125"/>
          </a:xfrm>
          <a:prstGeom prst="rect">
            <a:avLst/>
          </a:prstGeom>
        </p:spPr>
        <p:txBody>
          <a:bodyPr/>
          <a:lstStyle/>
          <a:p>
            <a:endParaRPr lang="zh-CN" altLang="en-US"/>
          </a:p>
        </p:txBody>
      </p:sp>
      <p:sp>
        <p:nvSpPr>
          <p:cNvPr id="6" name="页脚占位符 5">
            <a:extLst>
              <a:ext uri="{FF2B5EF4-FFF2-40B4-BE49-F238E27FC236}">
                <a16:creationId xmlns:a16="http://schemas.microsoft.com/office/drawing/2014/main" id="{A08F10BE-8901-435D-8ED8-0F2DEC70258D}"/>
              </a:ext>
            </a:extLst>
          </p:cNvPr>
          <p:cNvSpPr>
            <a:spLocks noGrp="1"/>
          </p:cNvSpPr>
          <p:nvPr>
            <p:ph type="ftr" sz="quarter" idx="11"/>
          </p:nvPr>
        </p:nvSpPr>
        <p:spPr>
          <a:xfrm>
            <a:off x="4038600" y="6356354"/>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4B2DB10-35A9-4DDD-A743-D677ADC18978}"/>
              </a:ext>
            </a:extLst>
          </p:cNvPr>
          <p:cNvSpPr>
            <a:spLocks noGrp="1"/>
          </p:cNvSpPr>
          <p:nvPr>
            <p:ph type="sldNum" sz="quarter" idx="12"/>
          </p:nvPr>
        </p:nvSpPr>
        <p:spPr>
          <a:xfrm>
            <a:off x="8610600" y="6356354"/>
            <a:ext cx="2743200" cy="365125"/>
          </a:xfrm>
          <a:prstGeom prst="rect">
            <a:avLst/>
          </a:prstGeom>
        </p:spPr>
        <p:txBody>
          <a:bodyPr/>
          <a:lstStyle/>
          <a:p>
            <a:fld id="{C28551CC-5D72-479E-A636-B71D35F7E781}" type="slidenum">
              <a:rPr lang="zh-CN" altLang="en-US" smtClean="0"/>
              <a:t>‹#›</a:t>
            </a:fld>
            <a:endParaRPr lang="zh-CN" altLang="en-US"/>
          </a:p>
        </p:txBody>
      </p:sp>
    </p:spTree>
    <p:extLst>
      <p:ext uri="{BB962C8B-B14F-4D97-AF65-F5344CB8AC3E}">
        <p14:creationId xmlns:p14="http://schemas.microsoft.com/office/powerpoint/2010/main" val="1009749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096B24-2C26-414B-A14A-8D210108ADEE}"/>
              </a:ext>
            </a:extLst>
          </p:cNvPr>
          <p:cNvSpPr>
            <a:spLocks noGrp="1"/>
          </p:cNvSpPr>
          <p:nvPr>
            <p:ph type="title"/>
          </p:nvPr>
        </p:nvSpPr>
        <p:spPr>
          <a:xfrm>
            <a:off x="839788" y="365129"/>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0F45450-4A25-4361-B72F-8F7C0FD5B849}"/>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6DAD347-1CEE-4539-97FA-A49B553BD2ED}"/>
              </a:ext>
            </a:extLst>
          </p:cNvPr>
          <p:cNvSpPr>
            <a:spLocks noGrp="1"/>
          </p:cNvSpPr>
          <p:nvPr>
            <p:ph sz="half" idx="2"/>
          </p:nvPr>
        </p:nvSpPr>
        <p:spPr>
          <a:xfrm>
            <a:off x="839789"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876BB-E7CA-48B1-AFC7-D4AC9A4EDA83}"/>
              </a:ext>
            </a:extLst>
          </p:cNvPr>
          <p:cNvSpPr>
            <a:spLocks noGrp="1"/>
          </p:cNvSpPr>
          <p:nvPr>
            <p:ph type="body" sz="quarter" idx="3"/>
          </p:nvPr>
        </p:nvSpPr>
        <p:spPr>
          <a:xfrm>
            <a:off x="6172202"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214043-640D-4334-9703-3FCBE7018163}"/>
              </a:ext>
            </a:extLst>
          </p:cNvPr>
          <p:cNvSpPr>
            <a:spLocks noGrp="1"/>
          </p:cNvSpPr>
          <p:nvPr>
            <p:ph sz="quarter" idx="4"/>
          </p:nvPr>
        </p:nvSpPr>
        <p:spPr>
          <a:xfrm>
            <a:off x="6172202"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DDD38E6-7A76-43AC-B1EA-E66B0CC371A5}"/>
              </a:ext>
            </a:extLst>
          </p:cNvPr>
          <p:cNvSpPr>
            <a:spLocks noGrp="1"/>
          </p:cNvSpPr>
          <p:nvPr>
            <p:ph type="dt" sz="half" idx="10"/>
          </p:nvPr>
        </p:nvSpPr>
        <p:spPr>
          <a:xfrm>
            <a:off x="838200" y="6356354"/>
            <a:ext cx="2743200" cy="365125"/>
          </a:xfrm>
          <a:prstGeom prst="rect">
            <a:avLst/>
          </a:prstGeom>
        </p:spPr>
        <p:txBody>
          <a:bodyPr/>
          <a:lstStyle/>
          <a:p>
            <a:endParaRPr lang="zh-CN" altLang="en-US"/>
          </a:p>
        </p:txBody>
      </p:sp>
      <p:sp>
        <p:nvSpPr>
          <p:cNvPr id="8" name="页脚占位符 7">
            <a:extLst>
              <a:ext uri="{FF2B5EF4-FFF2-40B4-BE49-F238E27FC236}">
                <a16:creationId xmlns:a16="http://schemas.microsoft.com/office/drawing/2014/main" id="{A70EF2C2-DCD3-4EA4-AAF3-4D167BB548C6}"/>
              </a:ext>
            </a:extLst>
          </p:cNvPr>
          <p:cNvSpPr>
            <a:spLocks noGrp="1"/>
          </p:cNvSpPr>
          <p:nvPr>
            <p:ph type="ftr" sz="quarter" idx="11"/>
          </p:nvPr>
        </p:nvSpPr>
        <p:spPr>
          <a:xfrm>
            <a:off x="4038600" y="6356354"/>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131D8737-5FA1-4B3C-B22A-62D8670026B1}"/>
              </a:ext>
            </a:extLst>
          </p:cNvPr>
          <p:cNvSpPr>
            <a:spLocks noGrp="1"/>
          </p:cNvSpPr>
          <p:nvPr>
            <p:ph type="sldNum" sz="quarter" idx="12"/>
          </p:nvPr>
        </p:nvSpPr>
        <p:spPr>
          <a:xfrm>
            <a:off x="8610600" y="6356354"/>
            <a:ext cx="2743200" cy="365125"/>
          </a:xfrm>
          <a:prstGeom prst="rect">
            <a:avLst/>
          </a:prstGeom>
        </p:spPr>
        <p:txBody>
          <a:bodyPr/>
          <a:lstStyle/>
          <a:p>
            <a:fld id="{C28551CC-5D72-479E-A636-B71D35F7E781}" type="slidenum">
              <a:rPr lang="zh-CN" altLang="en-US" smtClean="0"/>
              <a:t>‹#›</a:t>
            </a:fld>
            <a:endParaRPr lang="zh-CN" altLang="en-US"/>
          </a:p>
        </p:txBody>
      </p:sp>
    </p:spTree>
    <p:extLst>
      <p:ext uri="{BB962C8B-B14F-4D97-AF65-F5344CB8AC3E}">
        <p14:creationId xmlns:p14="http://schemas.microsoft.com/office/powerpoint/2010/main" val="3730959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64C559-1213-4411-B716-B6D47E1FEB99}"/>
              </a:ext>
            </a:extLst>
          </p:cNvPr>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B2B6767-B37F-440A-B5C5-CE4E9A6B3E89}"/>
              </a:ext>
            </a:extLst>
          </p:cNvPr>
          <p:cNvSpPr>
            <a:spLocks noGrp="1"/>
          </p:cNvSpPr>
          <p:nvPr>
            <p:ph type="dt" sz="half" idx="10"/>
          </p:nvPr>
        </p:nvSpPr>
        <p:spPr>
          <a:xfrm>
            <a:off x="838200" y="6356354"/>
            <a:ext cx="2743200" cy="365125"/>
          </a:xfrm>
          <a:prstGeom prst="rect">
            <a:avLst/>
          </a:prstGeom>
        </p:spPr>
        <p:txBody>
          <a:bodyPr/>
          <a:lstStyle/>
          <a:p>
            <a:endParaRPr lang="zh-CN" altLang="en-US"/>
          </a:p>
        </p:txBody>
      </p:sp>
      <p:sp>
        <p:nvSpPr>
          <p:cNvPr id="4" name="页脚占位符 3">
            <a:extLst>
              <a:ext uri="{FF2B5EF4-FFF2-40B4-BE49-F238E27FC236}">
                <a16:creationId xmlns:a16="http://schemas.microsoft.com/office/drawing/2014/main" id="{A0BA075D-B953-4EC2-9866-F038095FEAA3}"/>
              </a:ext>
            </a:extLst>
          </p:cNvPr>
          <p:cNvSpPr>
            <a:spLocks noGrp="1"/>
          </p:cNvSpPr>
          <p:nvPr>
            <p:ph type="ftr" sz="quarter" idx="11"/>
          </p:nvPr>
        </p:nvSpPr>
        <p:spPr>
          <a:xfrm>
            <a:off x="4038600" y="6356354"/>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71C3CEC8-6475-4F3F-B190-C2C0349222A3}"/>
              </a:ext>
            </a:extLst>
          </p:cNvPr>
          <p:cNvSpPr>
            <a:spLocks noGrp="1"/>
          </p:cNvSpPr>
          <p:nvPr>
            <p:ph type="sldNum" sz="quarter" idx="12"/>
          </p:nvPr>
        </p:nvSpPr>
        <p:spPr>
          <a:xfrm>
            <a:off x="8610600" y="6356354"/>
            <a:ext cx="2743200" cy="365125"/>
          </a:xfrm>
          <a:prstGeom prst="rect">
            <a:avLst/>
          </a:prstGeom>
        </p:spPr>
        <p:txBody>
          <a:bodyPr/>
          <a:lstStyle/>
          <a:p>
            <a:fld id="{C28551CC-5D72-479E-A636-B71D35F7E781}" type="slidenum">
              <a:rPr lang="zh-CN" altLang="en-US" smtClean="0"/>
              <a:t>‹#›</a:t>
            </a:fld>
            <a:endParaRPr lang="zh-CN" altLang="en-US"/>
          </a:p>
        </p:txBody>
      </p:sp>
    </p:spTree>
    <p:extLst>
      <p:ext uri="{BB962C8B-B14F-4D97-AF65-F5344CB8AC3E}">
        <p14:creationId xmlns:p14="http://schemas.microsoft.com/office/powerpoint/2010/main" val="259082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27424C-7252-4589-9B67-7934DE2FEB63}"/>
              </a:ext>
            </a:extLst>
          </p:cNvPr>
          <p:cNvSpPr>
            <a:spLocks noGrp="1"/>
          </p:cNvSpPr>
          <p:nvPr>
            <p:ph type="dt" sz="half" idx="10"/>
          </p:nvPr>
        </p:nvSpPr>
        <p:spPr>
          <a:xfrm>
            <a:off x="838200" y="6356354"/>
            <a:ext cx="2743200" cy="365125"/>
          </a:xfrm>
          <a:prstGeom prst="rect">
            <a:avLst/>
          </a:prstGeom>
        </p:spPr>
        <p:txBody>
          <a:bodyPr/>
          <a:lstStyle/>
          <a:p>
            <a:endParaRPr lang="zh-CN" altLang="en-US"/>
          </a:p>
        </p:txBody>
      </p:sp>
      <p:sp>
        <p:nvSpPr>
          <p:cNvPr id="3" name="页脚占位符 2">
            <a:extLst>
              <a:ext uri="{FF2B5EF4-FFF2-40B4-BE49-F238E27FC236}">
                <a16:creationId xmlns:a16="http://schemas.microsoft.com/office/drawing/2014/main" id="{0AD06E8B-4389-4B35-B792-136CFEE86C71}"/>
              </a:ext>
            </a:extLst>
          </p:cNvPr>
          <p:cNvSpPr>
            <a:spLocks noGrp="1"/>
          </p:cNvSpPr>
          <p:nvPr>
            <p:ph type="ftr" sz="quarter" idx="11"/>
          </p:nvPr>
        </p:nvSpPr>
        <p:spPr>
          <a:xfrm>
            <a:off x="4038600" y="6356354"/>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57BEE119-7AF3-4A96-9F14-79BFF6AE11E7}"/>
              </a:ext>
            </a:extLst>
          </p:cNvPr>
          <p:cNvSpPr>
            <a:spLocks noGrp="1"/>
          </p:cNvSpPr>
          <p:nvPr>
            <p:ph type="sldNum" sz="quarter" idx="12"/>
          </p:nvPr>
        </p:nvSpPr>
        <p:spPr>
          <a:xfrm>
            <a:off x="8610600" y="6356354"/>
            <a:ext cx="2743200" cy="365125"/>
          </a:xfrm>
          <a:prstGeom prst="rect">
            <a:avLst/>
          </a:prstGeom>
        </p:spPr>
        <p:txBody>
          <a:bodyPr/>
          <a:lstStyle/>
          <a:p>
            <a:fld id="{C28551CC-5D72-479E-A636-B71D35F7E781}" type="slidenum">
              <a:rPr lang="zh-CN" altLang="en-US" smtClean="0"/>
              <a:t>‹#›</a:t>
            </a:fld>
            <a:endParaRPr lang="zh-CN" altLang="en-US"/>
          </a:p>
        </p:txBody>
      </p:sp>
    </p:spTree>
    <p:extLst>
      <p:ext uri="{BB962C8B-B14F-4D97-AF65-F5344CB8AC3E}">
        <p14:creationId xmlns:p14="http://schemas.microsoft.com/office/powerpoint/2010/main" val="3147980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BEF41-8AF8-4FE7-AFD0-28417AE120A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9314369-DFC6-42F8-B220-84694A500EC7}"/>
              </a:ext>
            </a:extLst>
          </p:cNvPr>
          <p:cNvSpPr>
            <a:spLocks noGrp="1"/>
          </p:cNvSpPr>
          <p:nvPr>
            <p:ph idx="1"/>
          </p:nvPr>
        </p:nvSpPr>
        <p:spPr>
          <a:xfrm>
            <a:off x="5183188" y="987429"/>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673B222-8BDB-432D-9DA1-50A8AA85FE9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FF4634-BB12-42EB-9A88-E815A99ACFB8}"/>
              </a:ext>
            </a:extLst>
          </p:cNvPr>
          <p:cNvSpPr>
            <a:spLocks noGrp="1"/>
          </p:cNvSpPr>
          <p:nvPr>
            <p:ph type="dt" sz="half" idx="10"/>
          </p:nvPr>
        </p:nvSpPr>
        <p:spPr>
          <a:xfrm>
            <a:off x="838200" y="6356354"/>
            <a:ext cx="2743200" cy="365125"/>
          </a:xfrm>
          <a:prstGeom prst="rect">
            <a:avLst/>
          </a:prstGeom>
        </p:spPr>
        <p:txBody>
          <a:bodyPr/>
          <a:lstStyle/>
          <a:p>
            <a:endParaRPr lang="zh-CN" altLang="en-US"/>
          </a:p>
        </p:txBody>
      </p:sp>
      <p:sp>
        <p:nvSpPr>
          <p:cNvPr id="6" name="页脚占位符 5">
            <a:extLst>
              <a:ext uri="{FF2B5EF4-FFF2-40B4-BE49-F238E27FC236}">
                <a16:creationId xmlns:a16="http://schemas.microsoft.com/office/drawing/2014/main" id="{31662128-5745-4354-9395-5F147CBB441D}"/>
              </a:ext>
            </a:extLst>
          </p:cNvPr>
          <p:cNvSpPr>
            <a:spLocks noGrp="1"/>
          </p:cNvSpPr>
          <p:nvPr>
            <p:ph type="ftr" sz="quarter" idx="11"/>
          </p:nvPr>
        </p:nvSpPr>
        <p:spPr>
          <a:xfrm>
            <a:off x="4038600" y="6356354"/>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AEA850C-AC2C-4354-B0FF-2C384417284C}"/>
              </a:ext>
            </a:extLst>
          </p:cNvPr>
          <p:cNvSpPr>
            <a:spLocks noGrp="1"/>
          </p:cNvSpPr>
          <p:nvPr>
            <p:ph type="sldNum" sz="quarter" idx="12"/>
          </p:nvPr>
        </p:nvSpPr>
        <p:spPr>
          <a:xfrm>
            <a:off x="8610600" y="6356354"/>
            <a:ext cx="2743200" cy="365125"/>
          </a:xfrm>
          <a:prstGeom prst="rect">
            <a:avLst/>
          </a:prstGeom>
        </p:spPr>
        <p:txBody>
          <a:bodyPr/>
          <a:lstStyle/>
          <a:p>
            <a:fld id="{C28551CC-5D72-479E-A636-B71D35F7E781}" type="slidenum">
              <a:rPr lang="zh-CN" altLang="en-US" smtClean="0"/>
              <a:t>‹#›</a:t>
            </a:fld>
            <a:endParaRPr lang="zh-CN" altLang="en-US"/>
          </a:p>
        </p:txBody>
      </p:sp>
    </p:spTree>
    <p:extLst>
      <p:ext uri="{BB962C8B-B14F-4D97-AF65-F5344CB8AC3E}">
        <p14:creationId xmlns:p14="http://schemas.microsoft.com/office/powerpoint/2010/main" val="468188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24F43B-2F40-4453-A323-1D1867EFBA4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4E1B91D-4DC7-4A3E-891F-0A533F7CFE2B}"/>
              </a:ext>
            </a:extLst>
          </p:cNvPr>
          <p:cNvSpPr>
            <a:spLocks noGrp="1"/>
          </p:cNvSpPr>
          <p:nvPr>
            <p:ph type="pic" idx="1"/>
          </p:nvPr>
        </p:nvSpPr>
        <p:spPr>
          <a:xfrm>
            <a:off x="5183188" y="987429"/>
            <a:ext cx="6172200" cy="4873625"/>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a:extLst>
              <a:ext uri="{FF2B5EF4-FFF2-40B4-BE49-F238E27FC236}">
                <a16:creationId xmlns:a16="http://schemas.microsoft.com/office/drawing/2014/main" id="{3AB74CA5-F02A-4CC2-9A1E-6854F17361D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E8739D-FF00-4B69-8765-4E1A77772845}"/>
              </a:ext>
            </a:extLst>
          </p:cNvPr>
          <p:cNvSpPr>
            <a:spLocks noGrp="1"/>
          </p:cNvSpPr>
          <p:nvPr>
            <p:ph type="dt" sz="half" idx="10"/>
          </p:nvPr>
        </p:nvSpPr>
        <p:spPr>
          <a:xfrm>
            <a:off x="838200" y="6356354"/>
            <a:ext cx="2743200" cy="365125"/>
          </a:xfrm>
          <a:prstGeom prst="rect">
            <a:avLst/>
          </a:prstGeom>
        </p:spPr>
        <p:txBody>
          <a:bodyPr/>
          <a:lstStyle/>
          <a:p>
            <a:endParaRPr lang="zh-CN" altLang="en-US"/>
          </a:p>
        </p:txBody>
      </p:sp>
      <p:sp>
        <p:nvSpPr>
          <p:cNvPr id="6" name="页脚占位符 5">
            <a:extLst>
              <a:ext uri="{FF2B5EF4-FFF2-40B4-BE49-F238E27FC236}">
                <a16:creationId xmlns:a16="http://schemas.microsoft.com/office/drawing/2014/main" id="{C875002F-9CF2-4A6F-981B-65DA3256743E}"/>
              </a:ext>
            </a:extLst>
          </p:cNvPr>
          <p:cNvSpPr>
            <a:spLocks noGrp="1"/>
          </p:cNvSpPr>
          <p:nvPr>
            <p:ph type="ftr" sz="quarter" idx="11"/>
          </p:nvPr>
        </p:nvSpPr>
        <p:spPr>
          <a:xfrm>
            <a:off x="4038600" y="6356354"/>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A87DC1E-B64C-4D03-9344-62631FCE360C}"/>
              </a:ext>
            </a:extLst>
          </p:cNvPr>
          <p:cNvSpPr>
            <a:spLocks noGrp="1"/>
          </p:cNvSpPr>
          <p:nvPr>
            <p:ph type="sldNum" sz="quarter" idx="12"/>
          </p:nvPr>
        </p:nvSpPr>
        <p:spPr>
          <a:xfrm>
            <a:off x="8610600" y="6356354"/>
            <a:ext cx="2743200" cy="365125"/>
          </a:xfrm>
          <a:prstGeom prst="rect">
            <a:avLst/>
          </a:prstGeom>
        </p:spPr>
        <p:txBody>
          <a:bodyPr/>
          <a:lstStyle/>
          <a:p>
            <a:fld id="{C28551CC-5D72-479E-A636-B71D35F7E781}" type="slidenum">
              <a:rPr lang="zh-CN" altLang="en-US" smtClean="0"/>
              <a:t>‹#›</a:t>
            </a:fld>
            <a:endParaRPr lang="zh-CN" altLang="en-US"/>
          </a:p>
        </p:txBody>
      </p:sp>
    </p:spTree>
    <p:extLst>
      <p:ext uri="{BB962C8B-B14F-4D97-AF65-F5344CB8AC3E}">
        <p14:creationId xmlns:p14="http://schemas.microsoft.com/office/powerpoint/2010/main" val="236838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320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dagitty.ne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093/aje/kwy17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coursera.org/learn/crash-course-in-causality#syllabus" TargetMode="External"/><Relationship Id="rId2" Type="http://schemas.openxmlformats.org/officeDocument/2006/relationships/hyperlink" Target="https://www.edx.org/course/causal-diagrams-draw-your-assumptions-before-your-conclusions-2" TargetMode="External"/><Relationship Id="rId1" Type="http://schemas.openxmlformats.org/officeDocument/2006/relationships/slideLayout" Target="../slideLayouts/slideLayout2.xml"/><Relationship Id="rId4" Type="http://schemas.openxmlformats.org/officeDocument/2006/relationships/hyperlink" Target="https://doi.org/10.1007/s10654-019-00494-6"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07/s10654-019-00529-y" TargetMode="External"/><Relationship Id="rId2" Type="http://schemas.openxmlformats.org/officeDocument/2006/relationships/hyperlink" Target="https://doi.org/10.1097/EDE.0b013e318225c2b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doi.org/10.1093/ije/dyz150"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oi.org/10.1093/ije/dyz150"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doi.org/10.1093/ije/dyz150"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doi.org/10.1093/ije/dyz150"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hyperlink" Target="https://doi.org/10.1093/ije/dyz15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oi.org/10.1093/ije/dyz150"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i.org/10.1093/ije/dyz150"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i.org/10.1093/ije/dyz150"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C0E39E2-5D85-4613-9427-4E7CB8C1E33F}"/>
              </a:ext>
            </a:extLst>
          </p:cNvPr>
          <p:cNvSpPr txBox="1"/>
          <p:nvPr/>
        </p:nvSpPr>
        <p:spPr>
          <a:xfrm>
            <a:off x="3152568" y="774087"/>
            <a:ext cx="6503311" cy="830997"/>
          </a:xfrm>
          <a:prstGeom prst="rect">
            <a:avLst/>
          </a:prstGeom>
          <a:noFill/>
        </p:spPr>
        <p:txBody>
          <a:bodyPr wrap="square" rtlCol="0">
            <a:spAutoFit/>
          </a:bodyPr>
          <a:lstStyle/>
          <a:p>
            <a:pPr algn="ctr"/>
            <a:r>
              <a:rPr lang="zh-CN" altLang="en-US" sz="48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控制谁？</a:t>
            </a:r>
          </a:p>
        </p:txBody>
      </p:sp>
      <p:sp>
        <p:nvSpPr>
          <p:cNvPr id="5" name="文本框 4">
            <a:extLst>
              <a:ext uri="{FF2B5EF4-FFF2-40B4-BE49-F238E27FC236}">
                <a16:creationId xmlns:a16="http://schemas.microsoft.com/office/drawing/2014/main" id="{269ABCD3-D665-4CC0-AF9E-E52D44704148}"/>
              </a:ext>
            </a:extLst>
          </p:cNvPr>
          <p:cNvSpPr txBox="1"/>
          <p:nvPr/>
        </p:nvSpPr>
        <p:spPr>
          <a:xfrm>
            <a:off x="5465058" y="4513654"/>
            <a:ext cx="1261884" cy="523220"/>
          </a:xfrm>
          <a:prstGeom prst="rect">
            <a:avLst/>
          </a:prstGeom>
          <a:noFill/>
        </p:spPr>
        <p:txBody>
          <a:bodyPr wrap="none" rtlCol="0">
            <a:spAutoFit/>
          </a:bodyPr>
          <a:lstStyle/>
          <a:p>
            <a:pPr algn="ctr"/>
            <a:r>
              <a:rPr lang="zh-CN" altLang="en-US" sz="2800" dirty="0">
                <a:latin typeface="微软雅黑" panose="020B0503020204020204" pitchFamily="34" charset="-122"/>
                <a:ea typeface="微软雅黑" panose="020B0503020204020204" pitchFamily="34" charset="-122"/>
                <a:cs typeface="Arial" panose="020B0604020202020204" pitchFamily="34" charset="0"/>
              </a:rPr>
              <a:t>孙殿钦</a:t>
            </a:r>
          </a:p>
        </p:txBody>
      </p:sp>
      <p:sp>
        <p:nvSpPr>
          <p:cNvPr id="7" name="文本框 6">
            <a:extLst>
              <a:ext uri="{FF2B5EF4-FFF2-40B4-BE49-F238E27FC236}">
                <a16:creationId xmlns:a16="http://schemas.microsoft.com/office/drawing/2014/main" id="{0990C8BF-8BAD-425B-B7D3-D8B76E6EAE27}"/>
              </a:ext>
            </a:extLst>
          </p:cNvPr>
          <p:cNvSpPr txBox="1"/>
          <p:nvPr/>
        </p:nvSpPr>
        <p:spPr>
          <a:xfrm>
            <a:off x="5226399" y="5853080"/>
            <a:ext cx="1739194" cy="461665"/>
          </a:xfrm>
          <a:prstGeom prst="rect">
            <a:avLst/>
          </a:prstGeom>
          <a:noFill/>
        </p:spPr>
        <p:txBody>
          <a:bodyPr wrap="none" rtlCol="0">
            <a:spAutoFit/>
          </a:bodyPr>
          <a:lstStyle/>
          <a:p>
            <a:pPr algn="ctr"/>
            <a:r>
              <a:rPr lang="en-US" altLang="zh-CN" sz="2400" dirty="0">
                <a:latin typeface="Arial" panose="020B0604020202020204" pitchFamily="34" charset="0"/>
                <a:ea typeface="微软雅黑" panose="020B0503020204020204" pitchFamily="34" charset="-122"/>
                <a:cs typeface="Arial" panose="020B0604020202020204" pitchFamily="34" charset="0"/>
              </a:rPr>
              <a:t>2019-11-09</a:t>
            </a: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F43C6878-FD55-47D8-964C-6FFD8B6A3500}"/>
              </a:ext>
            </a:extLst>
          </p:cNvPr>
          <p:cNvSpPr txBox="1"/>
          <p:nvPr/>
        </p:nvSpPr>
        <p:spPr>
          <a:xfrm>
            <a:off x="2256330" y="2559244"/>
            <a:ext cx="7679329" cy="954107"/>
          </a:xfrm>
          <a:prstGeom prst="rect">
            <a:avLst/>
          </a:prstGeom>
          <a:noFill/>
        </p:spPr>
        <p:txBody>
          <a:bodyPr wrap="square" rtlCol="0">
            <a:spAutoFit/>
          </a:bodyPr>
          <a:lstStyle/>
          <a:p>
            <a:pPr algn="ctr"/>
            <a:r>
              <a:rPr lang="en-GB" altLang="zh-CN" sz="28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Epidemiology Student Association at PUMC</a:t>
            </a:r>
          </a:p>
          <a:p>
            <a:pPr algn="ctr"/>
            <a:r>
              <a:rPr lang="zh-CN" altLang="en-US" sz="28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真实世界研究系列讲座</a:t>
            </a:r>
          </a:p>
        </p:txBody>
      </p:sp>
      <p:sp>
        <p:nvSpPr>
          <p:cNvPr id="10" name="文本框 9">
            <a:extLst>
              <a:ext uri="{FF2B5EF4-FFF2-40B4-BE49-F238E27FC236}">
                <a16:creationId xmlns:a16="http://schemas.microsoft.com/office/drawing/2014/main" id="{D46846C6-4D92-4B07-A474-09E4F452F0D3}"/>
              </a:ext>
            </a:extLst>
          </p:cNvPr>
          <p:cNvSpPr txBox="1"/>
          <p:nvPr/>
        </p:nvSpPr>
        <p:spPr>
          <a:xfrm>
            <a:off x="592324" y="1800030"/>
            <a:ext cx="11007343" cy="523220"/>
          </a:xfrm>
          <a:prstGeom prst="rect">
            <a:avLst/>
          </a:prstGeom>
          <a:noFill/>
        </p:spPr>
        <p:txBody>
          <a:bodyPr wrap="square" rtlCol="0">
            <a:spAutoFit/>
          </a:bodyPr>
          <a:lstStyle/>
          <a:p>
            <a:pPr algn="ctr"/>
            <a:r>
              <a:rPr lang="en-US" altLang="zh-CN" sz="2800" dirty="0">
                <a:solidFill>
                  <a:schemeClr val="accent1">
                    <a:lumMod val="75000"/>
                  </a:schemeClr>
                </a:solidFill>
                <a:latin typeface="Arial" panose="020B0604020202020204" pitchFamily="34" charset="0"/>
                <a:ea typeface="微软雅黑" panose="020B0503020204020204" pitchFamily="34" charset="-122"/>
                <a:cs typeface="Arial" panose="020B0604020202020204" pitchFamily="34" charset="0"/>
              </a:rPr>
              <a:t> Introduction to causal diagrams for confounder selection</a:t>
            </a:r>
            <a:endParaRPr lang="zh-CN" altLang="en-US" sz="2800" dirty="0">
              <a:solidFill>
                <a:schemeClr val="accent1">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BB352CDD-139F-47E5-A251-67CFE2A88D9B}"/>
              </a:ext>
            </a:extLst>
          </p:cNvPr>
          <p:cNvSpPr txBox="1"/>
          <p:nvPr/>
        </p:nvSpPr>
        <p:spPr>
          <a:xfrm>
            <a:off x="4028764" y="5093866"/>
            <a:ext cx="4134465" cy="523220"/>
          </a:xfrm>
          <a:prstGeom prst="rect">
            <a:avLst/>
          </a:prstGeom>
          <a:noFill/>
        </p:spPr>
        <p:txBody>
          <a:bodyPr wrap="none" rtlCol="0">
            <a:spAutoFit/>
          </a:bodyPr>
          <a:lstStyle/>
          <a:p>
            <a:pPr algn="ctr"/>
            <a:r>
              <a:rPr lang="zh-CN" altLang="en-US" sz="2800" dirty="0">
                <a:latin typeface="微软雅黑" panose="020B0503020204020204" pitchFamily="34" charset="-122"/>
                <a:ea typeface="微软雅黑" panose="020B0503020204020204" pitchFamily="34" charset="-122"/>
                <a:cs typeface="Arial" panose="020B0604020202020204" pitchFamily="34" charset="0"/>
              </a:rPr>
              <a:t>中国医学科学院肿瘤医院</a:t>
            </a:r>
          </a:p>
        </p:txBody>
      </p:sp>
    </p:spTree>
    <p:extLst>
      <p:ext uri="{BB962C8B-B14F-4D97-AF65-F5344CB8AC3E}">
        <p14:creationId xmlns:p14="http://schemas.microsoft.com/office/powerpoint/2010/main" val="219031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zh-CN" altLang="en-US" dirty="0"/>
              <a:t>实际操作中的局限性</a:t>
            </a:r>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10</a:t>
            </a:fld>
            <a:endParaRPr lang="zh-CN" altLang="en-US"/>
          </a:p>
        </p:txBody>
      </p:sp>
      <p:sp>
        <p:nvSpPr>
          <p:cNvPr id="4" name="文本框 3">
            <a:extLst>
              <a:ext uri="{FF2B5EF4-FFF2-40B4-BE49-F238E27FC236}">
                <a16:creationId xmlns:a16="http://schemas.microsoft.com/office/drawing/2014/main" id="{4820B36E-BB5B-4A0C-9AA4-D92A96B00283}"/>
              </a:ext>
            </a:extLst>
          </p:cNvPr>
          <p:cNvSpPr txBox="1"/>
          <p:nvPr/>
        </p:nvSpPr>
        <p:spPr>
          <a:xfrm>
            <a:off x="850606" y="1503464"/>
            <a:ext cx="9988630" cy="2753574"/>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zh-CN" altLang="en-US" sz="4000" dirty="0">
                <a:latin typeface="微软雅黑" panose="020B0503020204020204" pitchFamily="34" charset="-122"/>
                <a:ea typeface="微软雅黑" panose="020B0503020204020204" pitchFamily="34" charset="-122"/>
              </a:rPr>
              <a:t>无法直观考虑变量间错综复杂的关系</a:t>
            </a:r>
            <a:endParaRPr lang="en-US" altLang="zh-CN" sz="4000" dirty="0">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4000" dirty="0">
                <a:latin typeface="微软雅黑" panose="020B0503020204020204" pitchFamily="34" charset="-122"/>
                <a:ea typeface="微软雅黑" panose="020B0503020204020204" pitchFamily="34" charset="-122"/>
              </a:rPr>
              <a:t>可能会错误调整中介变量</a:t>
            </a:r>
            <a:endParaRPr lang="en-US" altLang="zh-CN" sz="4000" dirty="0">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4000" dirty="0">
                <a:latin typeface="微软雅黑" panose="020B0503020204020204" pitchFamily="34" charset="-122"/>
                <a:ea typeface="微软雅黑" panose="020B0503020204020204" pitchFamily="34" charset="-122"/>
              </a:rPr>
              <a:t>并不是所有的混杂都需要调整</a:t>
            </a:r>
            <a:endParaRPr lang="en-US" altLang="zh-CN" sz="40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1FA707D-54EC-4C85-B370-0AFF2D6AEEDF}"/>
              </a:ext>
            </a:extLst>
          </p:cNvPr>
          <p:cNvSpPr/>
          <p:nvPr/>
        </p:nvSpPr>
        <p:spPr>
          <a:xfrm>
            <a:off x="850606" y="4526328"/>
            <a:ext cx="10367532" cy="1656415"/>
          </a:xfrm>
          <a:prstGeom prst="rect">
            <a:avLst/>
          </a:prstGeom>
        </p:spPr>
        <p:txBody>
          <a:bodyPr wrap="square">
            <a:spAutoFit/>
          </a:bodyPr>
          <a:lstStyle/>
          <a:p>
            <a:pPr marL="571500" indent="-571500">
              <a:lnSpc>
                <a:spcPct val="150000"/>
              </a:lnSpc>
              <a:buFont typeface="Arial" panose="020B0604020202020204" pitchFamily="34" charset="0"/>
              <a:buChar char="•"/>
            </a:pPr>
            <a:r>
              <a:rPr lang="zh-CN" altLang="en-US" sz="3600" dirty="0">
                <a:latin typeface="微软雅黑" panose="020B0503020204020204" pitchFamily="34" charset="-122"/>
                <a:ea typeface="微软雅黑" panose="020B0503020204020204" pitchFamily="34" charset="-122"/>
              </a:rPr>
              <a:t>如何让审稿人信服？怎么证明你有理有据，没有</a:t>
            </a:r>
            <a:r>
              <a:rPr lang="en-US" altLang="zh-CN" sz="3600" dirty="0">
                <a:latin typeface="微软雅黑" panose="020B0503020204020204" pitchFamily="34" charset="-122"/>
                <a:ea typeface="微软雅黑" panose="020B0503020204020204" pitchFamily="34" charset="-122"/>
              </a:rPr>
              <a:t>P-hacking</a:t>
            </a:r>
            <a:r>
              <a:rPr lang="zh-CN" altLang="en-US" sz="3600" dirty="0">
                <a:latin typeface="微软雅黑" panose="020B0503020204020204" pitchFamily="34" charset="-122"/>
                <a:ea typeface="微软雅黑" panose="020B0503020204020204" pitchFamily="34" charset="-122"/>
              </a:rPr>
              <a:t>？</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58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4" y="255791"/>
            <a:ext cx="8857972" cy="665072"/>
          </a:xfrm>
        </p:spPr>
        <p:txBody>
          <a:bodyPr/>
          <a:lstStyle/>
          <a:p>
            <a:r>
              <a:rPr lang="zh-CN" altLang="en-US" dirty="0"/>
              <a:t>有向无环图</a:t>
            </a:r>
            <a:r>
              <a:rPr lang="en-US" altLang="zh-CN" dirty="0"/>
              <a:t>Directed Acyclic Graph</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11</a:t>
            </a:fld>
            <a:endParaRPr lang="zh-CN" altLang="en-US"/>
          </a:p>
        </p:txBody>
      </p:sp>
      <p:sp>
        <p:nvSpPr>
          <p:cNvPr id="4" name="AutoShape 2" descr="图像">
            <a:extLst>
              <a:ext uri="{FF2B5EF4-FFF2-40B4-BE49-F238E27FC236}">
                <a16:creationId xmlns:a16="http://schemas.microsoft.com/office/drawing/2014/main" id="{59F45292-EF80-40A6-B2CC-914D2778769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D7608EA5-268B-44F7-8DE6-BA08E7A61A25}"/>
              </a:ext>
            </a:extLst>
          </p:cNvPr>
          <p:cNvPicPr>
            <a:picLocks noChangeAspect="1"/>
          </p:cNvPicPr>
          <p:nvPr/>
        </p:nvPicPr>
        <p:blipFill>
          <a:blip r:embed="rId2"/>
          <a:stretch>
            <a:fillRect/>
          </a:stretch>
        </p:blipFill>
        <p:spPr>
          <a:xfrm>
            <a:off x="2955851" y="920863"/>
            <a:ext cx="5549222" cy="5681346"/>
          </a:xfrm>
          <a:prstGeom prst="rect">
            <a:avLst/>
          </a:prstGeom>
        </p:spPr>
      </p:pic>
    </p:spTree>
    <p:extLst>
      <p:ext uri="{BB962C8B-B14F-4D97-AF65-F5344CB8AC3E}">
        <p14:creationId xmlns:p14="http://schemas.microsoft.com/office/powerpoint/2010/main" val="393734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a:t>Current situation</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12</a:t>
            </a:fld>
            <a:endParaRPr lang="zh-CN" altLang="en-US"/>
          </a:p>
        </p:txBody>
      </p:sp>
      <p:pic>
        <p:nvPicPr>
          <p:cNvPr id="5" name="图片 4">
            <a:extLst>
              <a:ext uri="{FF2B5EF4-FFF2-40B4-BE49-F238E27FC236}">
                <a16:creationId xmlns:a16="http://schemas.microsoft.com/office/drawing/2014/main" id="{0B03F69B-9CA3-4315-9276-7713059F6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2607"/>
            <a:ext cx="12192000" cy="4056807"/>
          </a:xfrm>
          <a:prstGeom prst="rect">
            <a:avLst/>
          </a:prstGeom>
        </p:spPr>
      </p:pic>
      <p:sp>
        <p:nvSpPr>
          <p:cNvPr id="6" name="矩形 5">
            <a:extLst>
              <a:ext uri="{FF2B5EF4-FFF2-40B4-BE49-F238E27FC236}">
                <a16:creationId xmlns:a16="http://schemas.microsoft.com/office/drawing/2014/main" id="{3AE55903-1417-4578-9C32-7B623FA779CF}"/>
              </a:ext>
            </a:extLst>
          </p:cNvPr>
          <p:cNvSpPr/>
          <p:nvPr/>
        </p:nvSpPr>
        <p:spPr>
          <a:xfrm>
            <a:off x="163512" y="6123642"/>
            <a:ext cx="11864975" cy="584775"/>
          </a:xfrm>
          <a:prstGeom prst="rect">
            <a:avLst/>
          </a:prstGeom>
        </p:spPr>
        <p:txBody>
          <a:bodyPr wrap="square">
            <a:spAutoFit/>
          </a:bodyPr>
          <a:lstStyle/>
          <a:p>
            <a:r>
              <a:rPr lang="sv-SE" altLang="zh-CN" sz="1600" dirty="0">
                <a:latin typeface="Times New Roman" panose="02020603050405020304" pitchFamily="18" charset="0"/>
                <a:cs typeface="Times New Roman" panose="02020603050405020304" pitchFamily="18" charset="0"/>
              </a:rPr>
              <a:t>Talbot, D. &amp; Massamba, V.K. </a:t>
            </a:r>
            <a:r>
              <a:rPr lang="en-US" altLang="zh-CN" sz="1600" dirty="0">
                <a:latin typeface="Times New Roman" panose="02020603050405020304" pitchFamily="18" charset="0"/>
                <a:cs typeface="Times New Roman" panose="02020603050405020304" pitchFamily="18" charset="0"/>
              </a:rPr>
              <a:t>A descriptive review of variable selection methods in four epidemiologic journals: there is still room for improvement.</a:t>
            </a:r>
            <a:r>
              <a:rPr lang="zh-CN" altLang="en-US" sz="1600" dirty="0">
                <a:latin typeface="Times New Roman" panose="02020603050405020304" pitchFamily="18" charset="0"/>
                <a:cs typeface="Times New Roman" panose="02020603050405020304" pitchFamily="18" charset="0"/>
              </a:rPr>
              <a:t> </a:t>
            </a:r>
            <a:r>
              <a:rPr lang="sv-SE" altLang="zh-CN" sz="1600" dirty="0">
                <a:latin typeface="Times New Roman" panose="02020603050405020304" pitchFamily="18" charset="0"/>
                <a:cs typeface="Times New Roman" panose="02020603050405020304" pitchFamily="18" charset="0"/>
              </a:rPr>
              <a:t>Eur J Epidemiol (2019) 34: 725. https://doi.org/10.1007/s10654-019-00529-y</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129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50D07-6C40-4003-AA5B-70FDEAB5B565}"/>
              </a:ext>
            </a:extLst>
          </p:cNvPr>
          <p:cNvSpPr>
            <a:spLocks noGrp="1"/>
          </p:cNvSpPr>
          <p:nvPr>
            <p:ph type="title"/>
          </p:nvPr>
        </p:nvSpPr>
        <p:spPr/>
        <p:txBody>
          <a:bodyPr/>
          <a:lstStyle/>
          <a:p>
            <a:r>
              <a:rPr lang="zh-CN" altLang="en-US" dirty="0"/>
              <a:t>举个栗子</a:t>
            </a:r>
            <a:br>
              <a:rPr lang="zh-CN" altLang="en-US" dirty="0"/>
            </a:br>
            <a:endParaRPr lang="zh-CN" altLang="en-US" dirty="0"/>
          </a:p>
        </p:txBody>
      </p:sp>
      <p:sp>
        <p:nvSpPr>
          <p:cNvPr id="3" name="灯片编号占位符 2">
            <a:extLst>
              <a:ext uri="{FF2B5EF4-FFF2-40B4-BE49-F238E27FC236}">
                <a16:creationId xmlns:a16="http://schemas.microsoft.com/office/drawing/2014/main" id="{BF46F743-269B-4368-B5BD-0F5C352123C0}"/>
              </a:ext>
            </a:extLst>
          </p:cNvPr>
          <p:cNvSpPr>
            <a:spLocks noGrp="1"/>
          </p:cNvSpPr>
          <p:nvPr>
            <p:ph type="sldNum" sz="quarter" idx="12"/>
          </p:nvPr>
        </p:nvSpPr>
        <p:spPr/>
        <p:txBody>
          <a:bodyPr/>
          <a:lstStyle/>
          <a:p>
            <a:fld id="{C28551CC-5D72-479E-A636-B71D35F7E781}" type="slidenum">
              <a:rPr lang="zh-CN" altLang="en-US" smtClean="0"/>
              <a:t>13</a:t>
            </a:fld>
            <a:endParaRPr lang="zh-CN" altLang="en-US"/>
          </a:p>
        </p:txBody>
      </p:sp>
      <p:pic>
        <p:nvPicPr>
          <p:cNvPr id="1026" name="Picture 2" descr="https://timgsa.baidu.com/timg?image&amp;quality=80&amp;size=b9999_10000&amp;sec=1553952742843&amp;di=d703df1c355fcd7a084397ea7ae535bf&amp;imgtype=0&amp;src=http%3A%2F%2Fhbimg.b0.upaiyun.com%2Fb45d271549ff486dee917f80ff3932016b0fa1062549-AEgzQK_fw236">
            <a:extLst>
              <a:ext uri="{FF2B5EF4-FFF2-40B4-BE49-F238E27FC236}">
                <a16:creationId xmlns:a16="http://schemas.microsoft.com/office/drawing/2014/main" id="{F51BCE3E-A466-44EB-92D7-9A6216B565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67"/>
          <a:stretch/>
        </p:blipFill>
        <p:spPr bwMode="auto">
          <a:xfrm>
            <a:off x="2547558" y="0"/>
            <a:ext cx="1125415" cy="1142105"/>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https://ars.els-cdn.com/content/image/1-s2.0-S0302283809012706-gr1.jpg">
            <a:extLst>
              <a:ext uri="{FF2B5EF4-FFF2-40B4-BE49-F238E27FC236}">
                <a16:creationId xmlns:a16="http://schemas.microsoft.com/office/drawing/2014/main" id="{CBD0D5CC-15EE-4B83-916A-AB02EC75DC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2" descr="https://ars.els-cdn.com/content/image/1-s2.0-S0302283809012706-gr1.jpg">
            <a:extLst>
              <a:ext uri="{FF2B5EF4-FFF2-40B4-BE49-F238E27FC236}">
                <a16:creationId xmlns:a16="http://schemas.microsoft.com/office/drawing/2014/main" id="{C377967C-41F4-4E31-A439-6DDA132D66B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73977892-E139-43DD-9F22-54C8117D01BE}"/>
              </a:ext>
            </a:extLst>
          </p:cNvPr>
          <p:cNvSpPr txBox="1"/>
          <p:nvPr/>
        </p:nvSpPr>
        <p:spPr>
          <a:xfrm>
            <a:off x="224244" y="1397896"/>
            <a:ext cx="11691261" cy="44373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rPr>
              <a:t>上世纪</a:t>
            </a:r>
            <a:r>
              <a:rPr lang="en-US" altLang="zh-CN" sz="3200" dirty="0">
                <a:latin typeface="微软雅黑" panose="020B0503020204020204" pitchFamily="34" charset="-122"/>
                <a:ea typeface="微软雅黑" panose="020B0503020204020204" pitchFamily="34" charset="-122"/>
              </a:rPr>
              <a:t>70</a:t>
            </a:r>
            <a:r>
              <a:rPr lang="zh-CN" altLang="en-US" sz="3200" dirty="0">
                <a:latin typeface="微软雅黑" panose="020B0503020204020204" pitchFamily="34" charset="-122"/>
                <a:ea typeface="微软雅黑" panose="020B0503020204020204" pitchFamily="34" charset="-122"/>
              </a:rPr>
              <a:t>年代，流行病学家发现服用雌激素的女性宫颈癌确诊率较高。</a:t>
            </a:r>
            <a:endParaRPr lang="en-US" altLang="zh-CN" sz="3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rPr>
              <a:t>对此现象，有两个可能的解释：</a:t>
            </a:r>
            <a:endParaRPr lang="en-US" altLang="zh-CN" sz="3200" dirty="0">
              <a:latin typeface="微软雅黑" panose="020B0503020204020204" pitchFamily="34" charset="-122"/>
              <a:ea typeface="微软雅黑" panose="020B0503020204020204" pitchFamily="34" charset="-122"/>
            </a:endParaRPr>
          </a:p>
          <a:p>
            <a:pPr marL="1485900" lvl="2" indent="-571500">
              <a:lnSpc>
                <a:spcPct val="150000"/>
              </a:lnSpc>
              <a:buFont typeface="+mj-lt"/>
              <a:buAutoNum type="romanUcPeriod"/>
            </a:pPr>
            <a:r>
              <a:rPr lang="zh-CN" altLang="en-US" sz="3200" dirty="0">
                <a:latin typeface="微软雅黑" panose="020B0503020204020204" pitchFamily="34" charset="-122"/>
                <a:ea typeface="微软雅黑" panose="020B0503020204020204" pitchFamily="34" charset="-122"/>
              </a:rPr>
              <a:t>雌激素导致了宫颈癌的发生</a:t>
            </a:r>
            <a:endParaRPr lang="en-US" altLang="zh-CN" sz="3200" dirty="0">
              <a:latin typeface="微软雅黑" panose="020B0503020204020204" pitchFamily="34" charset="-122"/>
              <a:ea typeface="微软雅黑" panose="020B0503020204020204" pitchFamily="34" charset="-122"/>
            </a:endParaRPr>
          </a:p>
          <a:p>
            <a:pPr marL="1485900" lvl="2" indent="-571500">
              <a:lnSpc>
                <a:spcPct val="150000"/>
              </a:lnSpc>
              <a:buFont typeface="+mj-lt"/>
              <a:buAutoNum type="romanUcPeriod"/>
            </a:pPr>
            <a:r>
              <a:rPr lang="zh-CN" altLang="en-US" sz="3200" dirty="0">
                <a:latin typeface="微软雅黑" panose="020B0503020204020204" pitchFamily="34" charset="-122"/>
                <a:ea typeface="微软雅黑" panose="020B0503020204020204" pitchFamily="34" charset="-122"/>
              </a:rPr>
              <a:t>雌激素增加了</a:t>
            </a:r>
            <a:r>
              <a:rPr lang="zh-CN" altLang="en-US" sz="3200" dirty="0">
                <a:solidFill>
                  <a:srgbClr val="FF0000"/>
                </a:solidFill>
                <a:latin typeface="微软雅黑" panose="020B0503020204020204" pitchFamily="34" charset="-122"/>
                <a:ea typeface="微软雅黑" panose="020B0503020204020204" pitchFamily="34" charset="-122"/>
              </a:rPr>
              <a:t>子宫流血</a:t>
            </a:r>
            <a:r>
              <a:rPr lang="zh-CN" altLang="en-US" sz="3200" dirty="0">
                <a:latin typeface="微软雅黑" panose="020B0503020204020204" pitchFamily="34" charset="-122"/>
                <a:ea typeface="微软雅黑" panose="020B0503020204020204" pitchFamily="34" charset="-122"/>
              </a:rPr>
              <a:t>的风险，而宫颈癌也会导致子宫流血，促使了宫颈癌的发现和诊断</a:t>
            </a:r>
            <a:endParaRPr lang="en-US" altLang="zh-CN"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189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50D07-6C40-4003-AA5B-70FDEAB5B565}"/>
              </a:ext>
            </a:extLst>
          </p:cNvPr>
          <p:cNvSpPr>
            <a:spLocks noGrp="1"/>
          </p:cNvSpPr>
          <p:nvPr>
            <p:ph type="title"/>
          </p:nvPr>
        </p:nvSpPr>
        <p:spPr/>
        <p:txBody>
          <a:bodyPr/>
          <a:lstStyle/>
          <a:p>
            <a:r>
              <a:rPr lang="zh-CN" altLang="en-US" dirty="0"/>
              <a:t>举个栗子</a:t>
            </a:r>
            <a:br>
              <a:rPr lang="zh-CN" altLang="en-US" dirty="0"/>
            </a:br>
            <a:endParaRPr lang="zh-CN" altLang="en-US" dirty="0"/>
          </a:p>
        </p:txBody>
      </p:sp>
      <p:sp>
        <p:nvSpPr>
          <p:cNvPr id="3" name="灯片编号占位符 2">
            <a:extLst>
              <a:ext uri="{FF2B5EF4-FFF2-40B4-BE49-F238E27FC236}">
                <a16:creationId xmlns:a16="http://schemas.microsoft.com/office/drawing/2014/main" id="{BF46F743-269B-4368-B5BD-0F5C352123C0}"/>
              </a:ext>
            </a:extLst>
          </p:cNvPr>
          <p:cNvSpPr>
            <a:spLocks noGrp="1"/>
          </p:cNvSpPr>
          <p:nvPr>
            <p:ph type="sldNum" sz="quarter" idx="12"/>
          </p:nvPr>
        </p:nvSpPr>
        <p:spPr/>
        <p:txBody>
          <a:bodyPr/>
          <a:lstStyle/>
          <a:p>
            <a:fld id="{C28551CC-5D72-479E-A636-B71D35F7E781}" type="slidenum">
              <a:rPr lang="zh-CN" altLang="en-US" smtClean="0"/>
              <a:t>14</a:t>
            </a:fld>
            <a:endParaRPr lang="zh-CN" altLang="en-US"/>
          </a:p>
        </p:txBody>
      </p:sp>
      <p:pic>
        <p:nvPicPr>
          <p:cNvPr id="1026" name="Picture 2" descr="https://timgsa.baidu.com/timg?image&amp;quality=80&amp;size=b9999_10000&amp;sec=1553952742843&amp;di=d703df1c355fcd7a084397ea7ae535bf&amp;imgtype=0&amp;src=http%3A%2F%2Fhbimg.b0.upaiyun.com%2Fb45d271549ff486dee917f80ff3932016b0fa1062549-AEgzQK_fw236">
            <a:extLst>
              <a:ext uri="{FF2B5EF4-FFF2-40B4-BE49-F238E27FC236}">
                <a16:creationId xmlns:a16="http://schemas.microsoft.com/office/drawing/2014/main" id="{F51BCE3E-A466-44EB-92D7-9A6216B565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67"/>
          <a:stretch/>
        </p:blipFill>
        <p:spPr bwMode="auto">
          <a:xfrm>
            <a:off x="2422805" y="17274"/>
            <a:ext cx="1125415" cy="1142105"/>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https://ars.els-cdn.com/content/image/1-s2.0-S0302283809012706-gr1.jpg">
            <a:extLst>
              <a:ext uri="{FF2B5EF4-FFF2-40B4-BE49-F238E27FC236}">
                <a16:creationId xmlns:a16="http://schemas.microsoft.com/office/drawing/2014/main" id="{CBD0D5CC-15EE-4B83-916A-AB02EC75DC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2" descr="https://ars.els-cdn.com/content/image/1-s2.0-S0302283809012706-gr1.jpg">
            <a:extLst>
              <a:ext uri="{FF2B5EF4-FFF2-40B4-BE49-F238E27FC236}">
                <a16:creationId xmlns:a16="http://schemas.microsoft.com/office/drawing/2014/main" id="{C377967C-41F4-4E31-A439-6DDA132D66B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D9F3EFB7-52CF-42BA-8BE3-DB498CEB4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58" y="1715174"/>
            <a:ext cx="3156295" cy="4190774"/>
          </a:xfrm>
          <a:prstGeom prst="rect">
            <a:avLst/>
          </a:prstGeom>
        </p:spPr>
      </p:pic>
      <p:sp>
        <p:nvSpPr>
          <p:cNvPr id="6" name="文本框 5">
            <a:extLst>
              <a:ext uri="{FF2B5EF4-FFF2-40B4-BE49-F238E27FC236}">
                <a16:creationId xmlns:a16="http://schemas.microsoft.com/office/drawing/2014/main" id="{EBCBDF21-0D12-43F3-9A3C-EBAC42E05D65}"/>
              </a:ext>
            </a:extLst>
          </p:cNvPr>
          <p:cNvSpPr txBox="1"/>
          <p:nvPr/>
        </p:nvSpPr>
        <p:spPr>
          <a:xfrm>
            <a:off x="4394851" y="2933398"/>
            <a:ext cx="6167170" cy="1754326"/>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两位来自</a:t>
            </a:r>
            <a:r>
              <a:rPr lang="en-US" altLang="zh-CN" sz="3600" dirty="0">
                <a:latin typeface="微软雅黑" panose="020B0503020204020204" pitchFamily="34" charset="-122"/>
                <a:ea typeface="微软雅黑" panose="020B0503020204020204" pitchFamily="34" charset="-122"/>
              </a:rPr>
              <a:t>Yale</a:t>
            </a:r>
            <a:r>
              <a:rPr lang="zh-CN" altLang="en-US" sz="3600" dirty="0">
                <a:latin typeface="微软雅黑" panose="020B0503020204020204" pitchFamily="34" charset="-122"/>
                <a:ea typeface="微软雅黑" panose="020B0503020204020204" pitchFamily="34" charset="-122"/>
              </a:rPr>
              <a:t>的研究者提出根据是否出现子宫流血进行分层分析。</a:t>
            </a:r>
          </a:p>
        </p:txBody>
      </p:sp>
    </p:spTree>
    <p:extLst>
      <p:ext uri="{BB962C8B-B14F-4D97-AF65-F5344CB8AC3E}">
        <p14:creationId xmlns:p14="http://schemas.microsoft.com/office/powerpoint/2010/main" val="1121761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50D07-6C40-4003-AA5B-70FDEAB5B565}"/>
              </a:ext>
            </a:extLst>
          </p:cNvPr>
          <p:cNvSpPr>
            <a:spLocks noGrp="1"/>
          </p:cNvSpPr>
          <p:nvPr>
            <p:ph type="title"/>
          </p:nvPr>
        </p:nvSpPr>
        <p:spPr/>
        <p:txBody>
          <a:bodyPr/>
          <a:lstStyle/>
          <a:p>
            <a:r>
              <a:rPr lang="zh-CN" altLang="en-US" dirty="0"/>
              <a:t>举个栗子</a:t>
            </a:r>
            <a:br>
              <a:rPr lang="zh-CN" altLang="en-US" dirty="0"/>
            </a:br>
            <a:endParaRPr lang="zh-CN" altLang="en-US" dirty="0"/>
          </a:p>
        </p:txBody>
      </p:sp>
      <p:sp>
        <p:nvSpPr>
          <p:cNvPr id="3" name="灯片编号占位符 2">
            <a:extLst>
              <a:ext uri="{FF2B5EF4-FFF2-40B4-BE49-F238E27FC236}">
                <a16:creationId xmlns:a16="http://schemas.microsoft.com/office/drawing/2014/main" id="{BF46F743-269B-4368-B5BD-0F5C352123C0}"/>
              </a:ext>
            </a:extLst>
          </p:cNvPr>
          <p:cNvSpPr>
            <a:spLocks noGrp="1"/>
          </p:cNvSpPr>
          <p:nvPr>
            <p:ph type="sldNum" sz="quarter" idx="12"/>
          </p:nvPr>
        </p:nvSpPr>
        <p:spPr/>
        <p:txBody>
          <a:bodyPr/>
          <a:lstStyle/>
          <a:p>
            <a:fld id="{C28551CC-5D72-479E-A636-B71D35F7E781}" type="slidenum">
              <a:rPr lang="zh-CN" altLang="en-US" smtClean="0"/>
              <a:t>15</a:t>
            </a:fld>
            <a:endParaRPr lang="zh-CN" altLang="en-US"/>
          </a:p>
        </p:txBody>
      </p:sp>
      <p:pic>
        <p:nvPicPr>
          <p:cNvPr id="1026" name="Picture 2" descr="https://timgsa.baidu.com/timg?image&amp;quality=80&amp;size=b9999_10000&amp;sec=1553952742843&amp;di=d703df1c355fcd7a084397ea7ae535bf&amp;imgtype=0&amp;src=http%3A%2F%2Fhbimg.b0.upaiyun.com%2Fb45d271549ff486dee917f80ff3932016b0fa1062549-AEgzQK_fw236">
            <a:extLst>
              <a:ext uri="{FF2B5EF4-FFF2-40B4-BE49-F238E27FC236}">
                <a16:creationId xmlns:a16="http://schemas.microsoft.com/office/drawing/2014/main" id="{F51BCE3E-A466-44EB-92D7-9A6216B565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67"/>
          <a:stretch/>
        </p:blipFill>
        <p:spPr bwMode="auto">
          <a:xfrm>
            <a:off x="2609203" y="0"/>
            <a:ext cx="1125415" cy="1142105"/>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https://ars.els-cdn.com/content/image/1-s2.0-S0302283809012706-gr1.jpg">
            <a:extLst>
              <a:ext uri="{FF2B5EF4-FFF2-40B4-BE49-F238E27FC236}">
                <a16:creationId xmlns:a16="http://schemas.microsoft.com/office/drawing/2014/main" id="{CBD0D5CC-15EE-4B83-916A-AB02EC75DC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2" descr="https://ars.els-cdn.com/content/image/1-s2.0-S0302283809012706-gr1.jpg">
            <a:extLst>
              <a:ext uri="{FF2B5EF4-FFF2-40B4-BE49-F238E27FC236}">
                <a16:creationId xmlns:a16="http://schemas.microsoft.com/office/drawing/2014/main" id="{C377967C-41F4-4E31-A439-6DDA132D66B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8E14BBEF-C362-4AA8-8642-CF90CA576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86" y="1935207"/>
            <a:ext cx="3415941" cy="3753212"/>
          </a:xfrm>
          <a:prstGeom prst="rect">
            <a:avLst/>
          </a:prstGeom>
        </p:spPr>
      </p:pic>
      <p:sp>
        <p:nvSpPr>
          <p:cNvPr id="11" name="文本框 10">
            <a:extLst>
              <a:ext uri="{FF2B5EF4-FFF2-40B4-BE49-F238E27FC236}">
                <a16:creationId xmlns:a16="http://schemas.microsoft.com/office/drawing/2014/main" id="{D470A908-D486-4C07-B8DF-CDA784FFF7F8}"/>
              </a:ext>
            </a:extLst>
          </p:cNvPr>
          <p:cNvSpPr txBox="1"/>
          <p:nvPr/>
        </p:nvSpPr>
        <p:spPr>
          <a:xfrm>
            <a:off x="4394851" y="2933398"/>
            <a:ext cx="6167170" cy="1754326"/>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来自波士顿和哈佛的研究者表达了反对意见，没有必要控制子宫是否出现流血这一变量。</a:t>
            </a:r>
          </a:p>
        </p:txBody>
      </p:sp>
    </p:spTree>
    <p:extLst>
      <p:ext uri="{BB962C8B-B14F-4D97-AF65-F5344CB8AC3E}">
        <p14:creationId xmlns:p14="http://schemas.microsoft.com/office/powerpoint/2010/main" val="3100523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4" y="255791"/>
            <a:ext cx="8857972" cy="665072"/>
          </a:xfrm>
        </p:spPr>
        <p:txBody>
          <a:bodyPr/>
          <a:lstStyle/>
          <a:p>
            <a:r>
              <a:rPr lang="zh-CN" altLang="en-US" dirty="0"/>
              <a:t>有向无环图</a:t>
            </a:r>
            <a:r>
              <a:rPr lang="en-US" altLang="zh-CN" dirty="0"/>
              <a:t>Directed Acyclic Graph</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16</a:t>
            </a:fld>
            <a:endParaRPr lang="zh-CN" altLang="en-US"/>
          </a:p>
        </p:txBody>
      </p:sp>
      <p:pic>
        <p:nvPicPr>
          <p:cNvPr id="5" name="图片 4">
            <a:extLst>
              <a:ext uri="{FF2B5EF4-FFF2-40B4-BE49-F238E27FC236}">
                <a16:creationId xmlns:a16="http://schemas.microsoft.com/office/drawing/2014/main" id="{CC0F9AAE-A406-4650-8D3C-77256E852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44" y="1662087"/>
            <a:ext cx="3821355" cy="4185820"/>
          </a:xfrm>
          <a:prstGeom prst="rect">
            <a:avLst/>
          </a:prstGeom>
        </p:spPr>
      </p:pic>
      <p:sp>
        <p:nvSpPr>
          <p:cNvPr id="6" name="文本框 5">
            <a:extLst>
              <a:ext uri="{FF2B5EF4-FFF2-40B4-BE49-F238E27FC236}">
                <a16:creationId xmlns:a16="http://schemas.microsoft.com/office/drawing/2014/main" id="{E6AF576D-DF40-420C-9490-C01163C7981D}"/>
              </a:ext>
            </a:extLst>
          </p:cNvPr>
          <p:cNvSpPr txBox="1"/>
          <p:nvPr/>
        </p:nvSpPr>
        <p:spPr>
          <a:xfrm>
            <a:off x="4047586" y="1348284"/>
            <a:ext cx="7920170" cy="5078313"/>
          </a:xfrm>
          <a:prstGeom prst="rect">
            <a:avLst/>
          </a:prstGeom>
          <a:noFill/>
        </p:spPr>
        <p:txBody>
          <a:bodyPr wrap="square" rtlCol="0">
            <a:spAutoFit/>
          </a:bodyPr>
          <a:lstStyle/>
          <a:p>
            <a:pPr marL="457200" indent="-457200">
              <a:buFont typeface="Arial" panose="020B0604020202020204" pitchFamily="34" charset="0"/>
              <a:buChar char="•"/>
            </a:pPr>
            <a:r>
              <a:rPr lang="en-US" altLang="zh-CN" sz="3600" dirty="0">
                <a:latin typeface="Times New Roman" panose="02020603050405020304" pitchFamily="18" charset="0"/>
                <a:cs typeface="Times New Roman" panose="02020603050405020304" pitchFamily="18" charset="0"/>
              </a:rPr>
              <a:t>Balls represent variables (nodes)</a:t>
            </a:r>
          </a:p>
          <a:p>
            <a:pPr marL="285750" indent="-457200">
              <a:buFont typeface="Arial" panose="020B0604020202020204" pitchFamily="34" charset="0"/>
              <a:buChar char="•"/>
            </a:pPr>
            <a:r>
              <a:rPr lang="en-US" altLang="zh-CN" sz="3600" dirty="0">
                <a:latin typeface="Times New Roman" panose="02020603050405020304" pitchFamily="18" charset="0"/>
                <a:cs typeface="Times New Roman" panose="02020603050405020304" pitchFamily="18" charset="0"/>
              </a:rPr>
              <a:t>Links represent associations</a:t>
            </a:r>
          </a:p>
          <a:p>
            <a:pPr marL="285750" indent="-457200">
              <a:buFont typeface="Arial" panose="020B0604020202020204" pitchFamily="34" charset="0"/>
              <a:buChar char="•"/>
            </a:pPr>
            <a:r>
              <a:rPr lang="en-US" altLang="zh-CN" sz="3600" dirty="0">
                <a:latin typeface="Times New Roman" panose="02020603050405020304" pitchFamily="18" charset="0"/>
                <a:cs typeface="Times New Roman" panose="02020603050405020304" pitchFamily="18" charset="0"/>
              </a:rPr>
              <a:t>Arrows represent </a:t>
            </a:r>
            <a:r>
              <a:rPr lang="en-US" altLang="zh-CN" sz="3600" u="sng" dirty="0">
                <a:latin typeface="Times New Roman" panose="02020603050405020304" pitchFamily="18" charset="0"/>
                <a:cs typeface="Times New Roman" panose="02020603050405020304" pitchFamily="18" charset="0"/>
              </a:rPr>
              <a:t>causal relationships</a:t>
            </a:r>
          </a:p>
          <a:p>
            <a:pPr marL="285750" indent="-457200">
              <a:buFont typeface="Arial" panose="020B0604020202020204" pitchFamily="34" charset="0"/>
              <a:buChar char="•"/>
            </a:pPr>
            <a:r>
              <a:rPr lang="en-US" altLang="zh-CN" sz="3600" dirty="0">
                <a:latin typeface="Times New Roman" panose="02020603050405020304" pitchFamily="18" charset="0"/>
                <a:cs typeface="Times New Roman" panose="02020603050405020304" pitchFamily="18" charset="0"/>
              </a:rPr>
              <a:t>Path</a:t>
            </a:r>
          </a:p>
          <a:p>
            <a:pPr marL="285750" indent="-457200">
              <a:buFont typeface="Arial" panose="020B0604020202020204" pitchFamily="34" charset="0"/>
              <a:buChar char="•"/>
            </a:pPr>
            <a:endParaRPr lang="en-US" altLang="zh-CN" sz="3600" dirty="0">
              <a:latin typeface="Times New Roman" panose="02020603050405020304" pitchFamily="18" charset="0"/>
              <a:cs typeface="Times New Roman" panose="02020603050405020304" pitchFamily="18" charset="0"/>
            </a:endParaRPr>
          </a:p>
          <a:p>
            <a:pPr marL="285750" indent="-457200">
              <a:buFont typeface="Arial" panose="020B0604020202020204" pitchFamily="34" charset="0"/>
              <a:buChar char="•"/>
            </a:pPr>
            <a:r>
              <a:rPr lang="en-US" altLang="zh-CN" sz="3600" dirty="0">
                <a:latin typeface="Times New Roman" panose="02020603050405020304" pitchFamily="18" charset="0"/>
                <a:cs typeface="Times New Roman" panose="02020603050405020304" pitchFamily="18" charset="0"/>
              </a:rPr>
              <a:t>Directed paths are denoted by arrowed links</a:t>
            </a:r>
          </a:p>
          <a:p>
            <a:pPr marL="285750" indent="-457200">
              <a:buFont typeface="Arial" panose="020B0604020202020204" pitchFamily="34" charset="0"/>
              <a:buChar char="•"/>
            </a:pPr>
            <a:r>
              <a:rPr lang="en-US" altLang="zh-CN" sz="3600" dirty="0" err="1">
                <a:latin typeface="Times New Roman" panose="02020603050405020304" pitchFamily="18" charset="0"/>
                <a:cs typeface="Times New Roman" panose="02020603050405020304" pitchFamily="18" charset="0"/>
              </a:rPr>
              <a:t>Acylic</a:t>
            </a:r>
            <a:r>
              <a:rPr lang="en-US" altLang="zh-CN" sz="3600" dirty="0">
                <a:latin typeface="Times New Roman" panose="02020603050405020304" pitchFamily="18" charset="0"/>
                <a:cs typeface="Times New Roman" panose="02020603050405020304" pitchFamily="18" charset="0"/>
              </a:rPr>
              <a:t>: No loops, the future does not cause the past</a:t>
            </a:r>
          </a:p>
        </p:txBody>
      </p:sp>
    </p:spTree>
    <p:extLst>
      <p:ext uri="{BB962C8B-B14F-4D97-AF65-F5344CB8AC3E}">
        <p14:creationId xmlns:p14="http://schemas.microsoft.com/office/powerpoint/2010/main" val="3336958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4" y="255791"/>
            <a:ext cx="8857972" cy="665072"/>
          </a:xfrm>
        </p:spPr>
        <p:txBody>
          <a:bodyPr/>
          <a:lstStyle/>
          <a:p>
            <a:r>
              <a:rPr lang="zh-CN" altLang="en-US" dirty="0"/>
              <a:t>有向无环图</a:t>
            </a:r>
            <a:r>
              <a:rPr lang="en-US" altLang="zh-CN" dirty="0"/>
              <a:t>Directed Acyclic Graph</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17</a:t>
            </a:fld>
            <a:endParaRPr lang="zh-CN" altLang="en-US"/>
          </a:p>
        </p:txBody>
      </p:sp>
      <p:sp>
        <p:nvSpPr>
          <p:cNvPr id="6" name="文本框 5">
            <a:extLst>
              <a:ext uri="{FF2B5EF4-FFF2-40B4-BE49-F238E27FC236}">
                <a16:creationId xmlns:a16="http://schemas.microsoft.com/office/drawing/2014/main" id="{E6AF576D-DF40-420C-9490-C01163C7981D}"/>
              </a:ext>
            </a:extLst>
          </p:cNvPr>
          <p:cNvSpPr txBox="1"/>
          <p:nvPr/>
        </p:nvSpPr>
        <p:spPr>
          <a:xfrm>
            <a:off x="4541237" y="2429409"/>
            <a:ext cx="7664940" cy="3108543"/>
          </a:xfrm>
          <a:prstGeom prst="rect">
            <a:avLst/>
          </a:prstGeom>
          <a:noFill/>
        </p:spPr>
        <p:txBody>
          <a:bodyPr wrap="square" rtlCol="0">
            <a:spAutoFit/>
          </a:bodyPr>
          <a:lstStyle/>
          <a:p>
            <a:pPr marL="285750" indent="-457200">
              <a:buFont typeface="Arial" panose="020B0604020202020204" pitchFamily="34" charset="0"/>
              <a:buChar char="•"/>
            </a:pPr>
            <a:r>
              <a:rPr lang="en-US" altLang="zh-CN" sz="3600" dirty="0">
                <a:latin typeface="Times New Roman" panose="02020603050405020304" pitchFamily="18" charset="0"/>
                <a:cs typeface="Times New Roman" panose="02020603050405020304" pitchFamily="18" charset="0"/>
              </a:rPr>
              <a:t>Encoded assumptions</a:t>
            </a:r>
          </a:p>
          <a:p>
            <a:pPr marL="742950" lvl="1"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Absence of variables: all common (observed and unobserved) causes of any pair of variables</a:t>
            </a:r>
          </a:p>
          <a:p>
            <a:pPr marL="742950" lvl="1"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Absence of arrows: zero causal effect</a:t>
            </a:r>
          </a:p>
          <a:p>
            <a:pPr marL="742950" lvl="1" indent="-457200">
              <a:buFont typeface="Arial" panose="020B0604020202020204" pitchFamily="34" charset="0"/>
              <a:buChar char="•"/>
            </a:pPr>
            <a:endParaRPr lang="en-US" altLang="zh-CN" sz="32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2FB8412-CAA2-4197-943C-408094430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0148"/>
            <a:ext cx="4389884" cy="3523718"/>
          </a:xfrm>
          <a:prstGeom prst="rect">
            <a:avLst/>
          </a:prstGeom>
        </p:spPr>
      </p:pic>
    </p:spTree>
    <p:extLst>
      <p:ext uri="{BB962C8B-B14F-4D97-AF65-F5344CB8AC3E}">
        <p14:creationId xmlns:p14="http://schemas.microsoft.com/office/powerpoint/2010/main" val="3993451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4" y="255791"/>
            <a:ext cx="8857972" cy="665072"/>
          </a:xfrm>
        </p:spPr>
        <p:txBody>
          <a:bodyPr/>
          <a:lstStyle/>
          <a:p>
            <a:r>
              <a:rPr lang="zh-CN" altLang="en-US" dirty="0"/>
              <a:t>有向无环图</a:t>
            </a:r>
            <a:r>
              <a:rPr lang="en-US" altLang="zh-CN" dirty="0"/>
              <a:t>Directed Acyclic Graph</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18</a:t>
            </a:fld>
            <a:endParaRPr lang="zh-CN" altLang="en-US"/>
          </a:p>
        </p:txBody>
      </p:sp>
      <p:sp>
        <p:nvSpPr>
          <p:cNvPr id="6" name="文本框 5">
            <a:extLst>
              <a:ext uri="{FF2B5EF4-FFF2-40B4-BE49-F238E27FC236}">
                <a16:creationId xmlns:a16="http://schemas.microsoft.com/office/drawing/2014/main" id="{E6AF576D-DF40-420C-9490-C01163C7981D}"/>
              </a:ext>
            </a:extLst>
          </p:cNvPr>
          <p:cNvSpPr txBox="1"/>
          <p:nvPr/>
        </p:nvSpPr>
        <p:spPr>
          <a:xfrm>
            <a:off x="4527060" y="662121"/>
            <a:ext cx="7664940" cy="5940088"/>
          </a:xfrm>
          <a:prstGeom prst="rect">
            <a:avLst/>
          </a:prstGeom>
          <a:noFill/>
        </p:spPr>
        <p:txBody>
          <a:bodyPr wrap="square" rtlCol="0">
            <a:spAutoFit/>
          </a:bodyPr>
          <a:lstStyle/>
          <a:p>
            <a:pPr marL="742950" lvl="1" indent="-457200">
              <a:buFont typeface="Arial" panose="020B0604020202020204" pitchFamily="34" charset="0"/>
              <a:buChar char="•"/>
            </a:pPr>
            <a:endParaRPr lang="en-US" altLang="zh-CN" sz="2800" dirty="0">
              <a:latin typeface="Times New Roman" panose="02020603050405020304" pitchFamily="18" charset="0"/>
              <a:cs typeface="Times New Roman" panose="02020603050405020304" pitchFamily="18" charset="0"/>
            </a:endParaRPr>
          </a:p>
          <a:p>
            <a:pPr marL="28575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Frontdoor paths: A path in which all arrows point away from the exposure, E, to the outcome, D</a:t>
            </a:r>
          </a:p>
          <a:p>
            <a:pPr marL="285750" indent="-457200">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前门路径：从暴露出发到结局，路径方向完全顺着该路径上变量间的箭头方向</a:t>
            </a:r>
            <a:endParaRPr lang="en-US" altLang="zh-CN" sz="32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pPr marL="28575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Backdoor paths: A path connecting E and D in which at least one arrow points against the flow of time</a:t>
            </a:r>
          </a:p>
          <a:p>
            <a:pPr marL="285750" indent="-457200">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后门路径：从暴露出发到结局，路径方向与路径上变量间箭头方向不完全一致</a:t>
            </a:r>
          </a:p>
        </p:txBody>
      </p:sp>
      <p:pic>
        <p:nvPicPr>
          <p:cNvPr id="5" name="图片 4">
            <a:extLst>
              <a:ext uri="{FF2B5EF4-FFF2-40B4-BE49-F238E27FC236}">
                <a16:creationId xmlns:a16="http://schemas.microsoft.com/office/drawing/2014/main" id="{72FB8412-CAA2-4197-943C-408094430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0148"/>
            <a:ext cx="4389884" cy="3523718"/>
          </a:xfrm>
          <a:prstGeom prst="rect">
            <a:avLst/>
          </a:prstGeom>
        </p:spPr>
      </p:pic>
    </p:spTree>
    <p:extLst>
      <p:ext uri="{BB962C8B-B14F-4D97-AF65-F5344CB8AC3E}">
        <p14:creationId xmlns:p14="http://schemas.microsoft.com/office/powerpoint/2010/main" val="3128005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4" y="255791"/>
            <a:ext cx="8857972" cy="665072"/>
          </a:xfrm>
        </p:spPr>
        <p:txBody>
          <a:bodyPr/>
          <a:lstStyle/>
          <a:p>
            <a:r>
              <a:rPr lang="en-US" altLang="zh-CN" dirty="0" err="1"/>
              <a:t>Frontdoor</a:t>
            </a:r>
            <a:r>
              <a:rPr lang="en-US" altLang="zh-CN" dirty="0"/>
              <a:t>/Backdoor paths ·Practice</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19</a:t>
            </a:fld>
            <a:endParaRPr lang="zh-CN" altLang="en-US"/>
          </a:p>
        </p:txBody>
      </p:sp>
      <p:pic>
        <p:nvPicPr>
          <p:cNvPr id="4" name="图片 3">
            <a:extLst>
              <a:ext uri="{FF2B5EF4-FFF2-40B4-BE49-F238E27FC236}">
                <a16:creationId xmlns:a16="http://schemas.microsoft.com/office/drawing/2014/main" id="{A9C7766D-7484-411F-8C96-6B3375C2EBE5}"/>
              </a:ext>
            </a:extLst>
          </p:cNvPr>
          <p:cNvPicPr>
            <a:picLocks noChangeAspect="1"/>
          </p:cNvPicPr>
          <p:nvPr/>
        </p:nvPicPr>
        <p:blipFill>
          <a:blip r:embed="rId2"/>
          <a:stretch>
            <a:fillRect/>
          </a:stretch>
        </p:blipFill>
        <p:spPr>
          <a:xfrm>
            <a:off x="276495" y="1858243"/>
            <a:ext cx="4572000" cy="4817807"/>
          </a:xfrm>
          <a:prstGeom prst="rect">
            <a:avLst/>
          </a:prstGeom>
        </p:spPr>
      </p:pic>
      <p:sp>
        <p:nvSpPr>
          <p:cNvPr id="7" name="矩形 6">
            <a:extLst>
              <a:ext uri="{FF2B5EF4-FFF2-40B4-BE49-F238E27FC236}">
                <a16:creationId xmlns:a16="http://schemas.microsoft.com/office/drawing/2014/main" id="{A02EE677-B8D5-4D10-A8CD-3E9F45D7102E}"/>
              </a:ext>
            </a:extLst>
          </p:cNvPr>
          <p:cNvSpPr/>
          <p:nvPr/>
        </p:nvSpPr>
        <p:spPr>
          <a:xfrm>
            <a:off x="2678636" y="920863"/>
            <a:ext cx="6032421" cy="584775"/>
          </a:xfrm>
          <a:prstGeom prst="rect">
            <a:avLst/>
          </a:prstGeom>
        </p:spPr>
        <p:txBody>
          <a:bodyPr wrap="none">
            <a:spAutoFit/>
          </a:bodyPr>
          <a:lstStyle/>
          <a:p>
            <a:r>
              <a:rPr lang="en-US" altLang="zh-CN" sz="3200" dirty="0">
                <a:solidFill>
                  <a:prstClr val="black"/>
                </a:solidFill>
                <a:latin typeface="Times New Roman" panose="02020603050405020304" pitchFamily="18" charset="0"/>
                <a:cs typeface="Times New Roman" panose="02020603050405020304" pitchFamily="18" charset="0"/>
              </a:rPr>
              <a:t>Frontdoor paths &amp; Backdoor paths</a:t>
            </a:r>
            <a:endParaRPr lang="zh-CN" altLang="en-US" dirty="0"/>
          </a:p>
        </p:txBody>
      </p:sp>
      <p:pic>
        <p:nvPicPr>
          <p:cNvPr id="9" name="图片 8">
            <a:extLst>
              <a:ext uri="{FF2B5EF4-FFF2-40B4-BE49-F238E27FC236}">
                <a16:creationId xmlns:a16="http://schemas.microsoft.com/office/drawing/2014/main" id="{FC8C14F5-35DC-400E-BAAB-505DB9907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6" y="1864343"/>
            <a:ext cx="5507664" cy="4811707"/>
          </a:xfrm>
          <a:prstGeom prst="rect">
            <a:avLst/>
          </a:prstGeom>
        </p:spPr>
      </p:pic>
    </p:spTree>
    <p:extLst>
      <p:ext uri="{BB962C8B-B14F-4D97-AF65-F5344CB8AC3E}">
        <p14:creationId xmlns:p14="http://schemas.microsoft.com/office/powerpoint/2010/main" val="74136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50D07-6C40-4003-AA5B-70FDEAB5B565}"/>
              </a:ext>
            </a:extLst>
          </p:cNvPr>
          <p:cNvSpPr>
            <a:spLocks noGrp="1"/>
          </p:cNvSpPr>
          <p:nvPr>
            <p:ph type="title"/>
          </p:nvPr>
        </p:nvSpPr>
        <p:spPr/>
        <p:txBody>
          <a:bodyPr/>
          <a:lstStyle/>
          <a:p>
            <a:r>
              <a:rPr lang="zh-CN" altLang="en-US" dirty="0"/>
              <a:t>内容大纲</a:t>
            </a:r>
            <a:br>
              <a:rPr lang="zh-CN" altLang="en-US" dirty="0"/>
            </a:br>
            <a:endParaRPr lang="zh-CN" altLang="en-US" dirty="0"/>
          </a:p>
        </p:txBody>
      </p:sp>
      <p:sp>
        <p:nvSpPr>
          <p:cNvPr id="3" name="灯片编号占位符 2">
            <a:extLst>
              <a:ext uri="{FF2B5EF4-FFF2-40B4-BE49-F238E27FC236}">
                <a16:creationId xmlns:a16="http://schemas.microsoft.com/office/drawing/2014/main" id="{BF46F743-269B-4368-B5BD-0F5C352123C0}"/>
              </a:ext>
            </a:extLst>
          </p:cNvPr>
          <p:cNvSpPr>
            <a:spLocks noGrp="1"/>
          </p:cNvSpPr>
          <p:nvPr>
            <p:ph type="sldNum" sz="quarter" idx="12"/>
          </p:nvPr>
        </p:nvSpPr>
        <p:spPr/>
        <p:txBody>
          <a:bodyPr/>
          <a:lstStyle/>
          <a:p>
            <a:fld id="{C28551CC-5D72-479E-A636-B71D35F7E781}" type="slidenum">
              <a:rPr lang="zh-CN" altLang="en-US" smtClean="0"/>
              <a:t>2</a:t>
            </a:fld>
            <a:endParaRPr lang="zh-CN" altLang="en-US"/>
          </a:p>
        </p:txBody>
      </p:sp>
      <p:sp>
        <p:nvSpPr>
          <p:cNvPr id="7" name="AutoShape 10" descr="https://ars.els-cdn.com/content/image/1-s2.0-S0302283809012706-gr1.jpg">
            <a:extLst>
              <a:ext uri="{FF2B5EF4-FFF2-40B4-BE49-F238E27FC236}">
                <a16:creationId xmlns:a16="http://schemas.microsoft.com/office/drawing/2014/main" id="{CBD0D5CC-15EE-4B83-916A-AB02EC75DC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3EA5BBDC-5183-4E72-BC85-121363AA0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44" y="965787"/>
            <a:ext cx="10844665" cy="5527088"/>
          </a:xfrm>
          <a:prstGeom prst="rect">
            <a:avLst/>
          </a:prstGeom>
        </p:spPr>
      </p:pic>
    </p:spTree>
    <p:extLst>
      <p:ext uri="{BB962C8B-B14F-4D97-AF65-F5344CB8AC3E}">
        <p14:creationId xmlns:p14="http://schemas.microsoft.com/office/powerpoint/2010/main" val="302438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4" y="255791"/>
            <a:ext cx="8857972" cy="665072"/>
          </a:xfrm>
        </p:spPr>
        <p:txBody>
          <a:bodyPr/>
          <a:lstStyle/>
          <a:p>
            <a:r>
              <a:rPr lang="en-US" altLang="zh-CN" dirty="0" err="1"/>
              <a:t>DAG·Elementary</a:t>
            </a:r>
            <a:r>
              <a:rPr lang="en-US" altLang="zh-CN" dirty="0"/>
              <a:t> DAG</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20</a:t>
            </a:fld>
            <a:endParaRPr lang="zh-CN" altLang="en-US"/>
          </a:p>
        </p:txBody>
      </p:sp>
      <p:pic>
        <p:nvPicPr>
          <p:cNvPr id="12" name="图片 11">
            <a:extLst>
              <a:ext uri="{FF2B5EF4-FFF2-40B4-BE49-F238E27FC236}">
                <a16:creationId xmlns:a16="http://schemas.microsoft.com/office/drawing/2014/main" id="{FE8937A7-6B1E-465F-9F44-112BAB433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086" y="4584634"/>
            <a:ext cx="4200193" cy="1369628"/>
          </a:xfrm>
          <a:prstGeom prst="rect">
            <a:avLst/>
          </a:prstGeom>
        </p:spPr>
      </p:pic>
      <p:pic>
        <p:nvPicPr>
          <p:cNvPr id="14" name="图片 13">
            <a:extLst>
              <a:ext uri="{FF2B5EF4-FFF2-40B4-BE49-F238E27FC236}">
                <a16:creationId xmlns:a16="http://schemas.microsoft.com/office/drawing/2014/main" id="{0B6DD6B7-50B7-4001-8980-103581FCB18B}"/>
              </a:ext>
            </a:extLst>
          </p:cNvPr>
          <p:cNvPicPr>
            <a:picLocks noChangeAspect="1"/>
          </p:cNvPicPr>
          <p:nvPr/>
        </p:nvPicPr>
        <p:blipFill>
          <a:blip r:embed="rId3"/>
          <a:stretch>
            <a:fillRect/>
          </a:stretch>
        </p:blipFill>
        <p:spPr>
          <a:xfrm>
            <a:off x="6880775" y="960888"/>
            <a:ext cx="3886200" cy="2495550"/>
          </a:xfrm>
          <a:prstGeom prst="rect">
            <a:avLst/>
          </a:prstGeom>
        </p:spPr>
      </p:pic>
      <p:pic>
        <p:nvPicPr>
          <p:cNvPr id="15" name="图片 14">
            <a:extLst>
              <a:ext uri="{FF2B5EF4-FFF2-40B4-BE49-F238E27FC236}">
                <a16:creationId xmlns:a16="http://schemas.microsoft.com/office/drawing/2014/main" id="{20C52D8F-026D-4571-B30C-EA5D2899F04F}"/>
              </a:ext>
            </a:extLst>
          </p:cNvPr>
          <p:cNvPicPr>
            <a:picLocks noChangeAspect="1"/>
          </p:cNvPicPr>
          <p:nvPr/>
        </p:nvPicPr>
        <p:blipFill>
          <a:blip r:embed="rId4"/>
          <a:stretch>
            <a:fillRect/>
          </a:stretch>
        </p:blipFill>
        <p:spPr>
          <a:xfrm>
            <a:off x="266775" y="960888"/>
            <a:ext cx="3762375" cy="2438400"/>
          </a:xfrm>
          <a:prstGeom prst="rect">
            <a:avLst/>
          </a:prstGeom>
        </p:spPr>
      </p:pic>
      <p:sp>
        <p:nvSpPr>
          <p:cNvPr id="16" name="文本框 15">
            <a:extLst>
              <a:ext uri="{FF2B5EF4-FFF2-40B4-BE49-F238E27FC236}">
                <a16:creationId xmlns:a16="http://schemas.microsoft.com/office/drawing/2014/main" id="{A6611546-DC13-44A8-AA4B-BDA53F94F322}"/>
              </a:ext>
            </a:extLst>
          </p:cNvPr>
          <p:cNvSpPr txBox="1"/>
          <p:nvPr/>
        </p:nvSpPr>
        <p:spPr>
          <a:xfrm>
            <a:off x="3936462" y="5953570"/>
            <a:ext cx="4129657" cy="584775"/>
          </a:xfrm>
          <a:prstGeom prst="rect">
            <a:avLst/>
          </a:prstGeom>
          <a:noFill/>
        </p:spPr>
        <p:txBody>
          <a:bodyPr wrap="none" rtlCol="0">
            <a:spAutoFit/>
          </a:bodyPr>
          <a:lstStyle/>
          <a:p>
            <a:r>
              <a:rPr lang="en-US" altLang="zh-CN" sz="3200" dirty="0">
                <a:latin typeface="Times New Roman" panose="02020603050405020304" pitchFamily="18" charset="0"/>
                <a:cs typeface="Times New Roman" panose="02020603050405020304" pitchFamily="18" charset="0"/>
              </a:rPr>
              <a:t>Causal chain (mediator)</a:t>
            </a:r>
            <a:endParaRPr lang="zh-CN" altLang="en-US" sz="32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516D17B6-F07D-4967-802F-0AFB48C1CD8D}"/>
              </a:ext>
            </a:extLst>
          </p:cNvPr>
          <p:cNvSpPr txBox="1"/>
          <p:nvPr/>
        </p:nvSpPr>
        <p:spPr>
          <a:xfrm>
            <a:off x="6638533" y="3527735"/>
            <a:ext cx="4370684" cy="584775"/>
          </a:xfrm>
          <a:prstGeom prst="rect">
            <a:avLst/>
          </a:prstGeom>
          <a:noFill/>
        </p:spPr>
        <p:txBody>
          <a:bodyPr wrap="none" rtlCol="0">
            <a:spAutoFit/>
          </a:bodyPr>
          <a:lstStyle/>
          <a:p>
            <a:r>
              <a:rPr lang="en-US" altLang="zh-CN" sz="3200" dirty="0">
                <a:latin typeface="Times New Roman" panose="02020603050405020304" pitchFamily="18" charset="0"/>
                <a:cs typeface="Times New Roman" panose="02020603050405020304" pitchFamily="18" charset="0"/>
              </a:rPr>
              <a:t>Common effect (collider)</a:t>
            </a:r>
            <a:endParaRPr lang="zh-CN" altLang="en-US" sz="32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F7A9D514-5A35-4A59-9F84-99148E22FB1A}"/>
              </a:ext>
            </a:extLst>
          </p:cNvPr>
          <p:cNvSpPr txBox="1"/>
          <p:nvPr/>
        </p:nvSpPr>
        <p:spPr>
          <a:xfrm>
            <a:off x="0" y="3417995"/>
            <a:ext cx="4972836" cy="584775"/>
          </a:xfrm>
          <a:prstGeom prst="rect">
            <a:avLst/>
          </a:prstGeom>
          <a:noFill/>
        </p:spPr>
        <p:txBody>
          <a:bodyPr wrap="none" rtlCol="0">
            <a:spAutoFit/>
          </a:bodyPr>
          <a:lstStyle/>
          <a:p>
            <a:r>
              <a:rPr lang="en-US" altLang="zh-CN" sz="3200" dirty="0">
                <a:latin typeface="Times New Roman" panose="02020603050405020304" pitchFamily="18" charset="0"/>
                <a:cs typeface="Times New Roman" panose="02020603050405020304" pitchFamily="18" charset="0"/>
              </a:rPr>
              <a:t>Common cause (confounder)</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2290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err="1"/>
              <a:t>DAG·Confounder</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21</a:t>
            </a:fld>
            <a:endParaRPr lang="zh-CN" altLang="en-US"/>
          </a:p>
        </p:txBody>
      </p:sp>
      <p:pic>
        <p:nvPicPr>
          <p:cNvPr id="9" name="图片 8">
            <a:extLst>
              <a:ext uri="{FF2B5EF4-FFF2-40B4-BE49-F238E27FC236}">
                <a16:creationId xmlns:a16="http://schemas.microsoft.com/office/drawing/2014/main" id="{C11E8FAC-AB97-4DC9-8476-47E59A1DF96B}"/>
              </a:ext>
            </a:extLst>
          </p:cNvPr>
          <p:cNvPicPr>
            <a:picLocks noChangeAspect="1"/>
          </p:cNvPicPr>
          <p:nvPr/>
        </p:nvPicPr>
        <p:blipFill rotWithShape="1">
          <a:blip r:embed="rId3">
            <a:extLst>
              <a:ext uri="{28A0092B-C50C-407E-A947-70E740481C1C}">
                <a14:useLocalDpi xmlns:a14="http://schemas.microsoft.com/office/drawing/2010/main" val="0"/>
              </a:ext>
            </a:extLst>
          </a:blip>
          <a:srcRect l="4162" r="7035"/>
          <a:stretch/>
        </p:blipFill>
        <p:spPr>
          <a:xfrm>
            <a:off x="0" y="1455719"/>
            <a:ext cx="4783691" cy="4096146"/>
          </a:xfrm>
          <a:prstGeom prst="rect">
            <a:avLst/>
          </a:prstGeom>
        </p:spPr>
      </p:pic>
      <p:sp>
        <p:nvSpPr>
          <p:cNvPr id="10" name="矩形 9">
            <a:extLst>
              <a:ext uri="{FF2B5EF4-FFF2-40B4-BE49-F238E27FC236}">
                <a16:creationId xmlns:a16="http://schemas.microsoft.com/office/drawing/2014/main" id="{9EAB7735-B612-49D9-918D-90F7CC46FA2D}"/>
              </a:ext>
            </a:extLst>
          </p:cNvPr>
          <p:cNvSpPr/>
          <p:nvPr/>
        </p:nvSpPr>
        <p:spPr>
          <a:xfrm>
            <a:off x="0" y="5934670"/>
            <a:ext cx="11748928" cy="923330"/>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Mangerud</a:t>
            </a:r>
            <a:r>
              <a:rPr lang="en-US" altLang="zh-CN" dirty="0">
                <a:latin typeface="Times New Roman" panose="02020603050405020304" pitchFamily="18" charset="0"/>
                <a:cs typeface="Times New Roman" panose="02020603050405020304" pitchFamily="18" charset="0"/>
              </a:rPr>
              <a:t>, W.L., </a:t>
            </a:r>
            <a:r>
              <a:rPr lang="en-US" altLang="zh-CN" dirty="0" err="1">
                <a:latin typeface="Times New Roman" panose="02020603050405020304" pitchFamily="18" charset="0"/>
                <a:cs typeface="Times New Roman" panose="02020603050405020304" pitchFamily="18" charset="0"/>
              </a:rPr>
              <a:t>Bjerkeset</a:t>
            </a:r>
            <a:r>
              <a:rPr lang="en-US" altLang="zh-CN" dirty="0">
                <a:latin typeface="Times New Roman" panose="02020603050405020304" pitchFamily="18" charset="0"/>
                <a:cs typeface="Times New Roman" panose="02020603050405020304" pitchFamily="18" charset="0"/>
              </a:rPr>
              <a:t>, O., Holmen, T.L., </a:t>
            </a:r>
            <a:r>
              <a:rPr lang="en-US" altLang="zh-CN" dirty="0" err="1">
                <a:latin typeface="Times New Roman" panose="02020603050405020304" pitchFamily="18" charset="0"/>
                <a:cs typeface="Times New Roman" panose="02020603050405020304" pitchFamily="18" charset="0"/>
              </a:rPr>
              <a:t>Lydersen</a:t>
            </a:r>
            <a:r>
              <a:rPr lang="en-US" altLang="zh-CN" dirty="0">
                <a:latin typeface="Times New Roman" panose="02020603050405020304" pitchFamily="18" charset="0"/>
                <a:cs typeface="Times New Roman" panose="02020603050405020304" pitchFamily="18" charset="0"/>
              </a:rPr>
              <a:t>, S., &amp; </a:t>
            </a:r>
            <a:r>
              <a:rPr lang="en-US" altLang="zh-CN" dirty="0" err="1">
                <a:latin typeface="Times New Roman" panose="02020603050405020304" pitchFamily="18" charset="0"/>
                <a:cs typeface="Times New Roman" panose="02020603050405020304" pitchFamily="18" charset="0"/>
              </a:rPr>
              <a:t>Indredavik</a:t>
            </a:r>
            <a:r>
              <a:rPr lang="en-US" altLang="zh-CN" dirty="0">
                <a:latin typeface="Times New Roman" panose="02020603050405020304" pitchFamily="18" charset="0"/>
                <a:cs typeface="Times New Roman" panose="02020603050405020304" pitchFamily="18" charset="0"/>
              </a:rPr>
              <a:t>, M.S. 2014. Smoking, alcohol consumption, and drug use among adolescents with psychiatric disorders compared with a population based sample. Journal of Adolescence, 37, (7) 1189-1199</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FAF202CF-824B-4FD2-B22F-FE73DE4FC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284" y="1455719"/>
            <a:ext cx="7052871" cy="4096146"/>
          </a:xfrm>
          <a:prstGeom prst="rect">
            <a:avLst/>
          </a:prstGeom>
        </p:spPr>
      </p:pic>
      <p:sp>
        <p:nvSpPr>
          <p:cNvPr id="4" name="文本框 3">
            <a:extLst>
              <a:ext uri="{FF2B5EF4-FFF2-40B4-BE49-F238E27FC236}">
                <a16:creationId xmlns:a16="http://schemas.microsoft.com/office/drawing/2014/main" id="{EB512E94-7515-4C6E-9B2F-8663512BB514}"/>
              </a:ext>
            </a:extLst>
          </p:cNvPr>
          <p:cNvSpPr txBox="1"/>
          <p:nvPr/>
        </p:nvSpPr>
        <p:spPr>
          <a:xfrm>
            <a:off x="5874464" y="1430317"/>
            <a:ext cx="2339102" cy="923330"/>
          </a:xfrm>
          <a:prstGeom prst="rect">
            <a:avLst/>
          </a:prstGeom>
          <a:noFill/>
        </p:spPr>
        <p:txBody>
          <a:bodyPr wrap="none" rtlCol="0">
            <a:spAutoFit/>
          </a:bodyPr>
          <a:lstStyle/>
          <a:p>
            <a:r>
              <a:rPr lang="en-US" altLang="zh-CN"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Adjust?</a:t>
            </a:r>
            <a:endParaRPr lang="zh-CN" alt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288606B-6739-4890-866E-CC8472D67172}"/>
              </a:ext>
            </a:extLst>
          </p:cNvPr>
          <p:cNvSpPr txBox="1"/>
          <p:nvPr/>
        </p:nvSpPr>
        <p:spPr>
          <a:xfrm>
            <a:off x="9371407" y="1429376"/>
            <a:ext cx="2262158" cy="923330"/>
          </a:xfrm>
          <a:prstGeom prst="rect">
            <a:avLst/>
          </a:prstGeom>
          <a:noFill/>
        </p:spPr>
        <p:txBody>
          <a:bodyPr wrap="none" rtlCol="0">
            <a:spAutoFit/>
          </a:bodyPr>
          <a:lstStyle/>
          <a:p>
            <a:r>
              <a:rPr lang="en-US" altLang="zh-CN"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Adjust!</a:t>
            </a:r>
            <a:endParaRPr lang="zh-CN" alt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07D14E1-1546-4203-9B27-6E049A35D1DB}"/>
              </a:ext>
            </a:extLst>
          </p:cNvPr>
          <p:cNvSpPr txBox="1"/>
          <p:nvPr/>
        </p:nvSpPr>
        <p:spPr>
          <a:xfrm>
            <a:off x="1027529" y="1429376"/>
            <a:ext cx="2728632" cy="584775"/>
          </a:xfrm>
          <a:prstGeom prst="rect">
            <a:avLst/>
          </a:prstGeom>
          <a:noFill/>
        </p:spPr>
        <p:txBody>
          <a:bodyPr wrap="none" rtlCol="0">
            <a:spAutoFit/>
          </a:bodyPr>
          <a:lstStyle/>
          <a:p>
            <a:r>
              <a:rPr lang="en-US" altLang="zh-CN" sz="3200" dirty="0">
                <a:latin typeface="Times New Roman" panose="02020603050405020304" pitchFamily="18" charset="0"/>
                <a:cs typeface="Times New Roman" panose="02020603050405020304" pitchFamily="18" charset="0"/>
              </a:rPr>
              <a:t>Common cause</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851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a:t>DAG·Collider</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22</a:t>
            </a:fld>
            <a:endParaRPr lang="zh-CN" altLang="en-US"/>
          </a:p>
        </p:txBody>
      </p:sp>
      <p:pic>
        <p:nvPicPr>
          <p:cNvPr id="8" name="图片 7">
            <a:extLst>
              <a:ext uri="{FF2B5EF4-FFF2-40B4-BE49-F238E27FC236}">
                <a16:creationId xmlns:a16="http://schemas.microsoft.com/office/drawing/2014/main" id="{70F2E37B-F109-4CD8-B56A-5A68D1B6106B}"/>
              </a:ext>
            </a:extLst>
          </p:cNvPr>
          <p:cNvPicPr>
            <a:picLocks noChangeAspect="1"/>
          </p:cNvPicPr>
          <p:nvPr/>
        </p:nvPicPr>
        <p:blipFill>
          <a:blip r:embed="rId3"/>
          <a:stretch>
            <a:fillRect/>
          </a:stretch>
        </p:blipFill>
        <p:spPr>
          <a:xfrm>
            <a:off x="5892625" y="2397611"/>
            <a:ext cx="5974401" cy="3657661"/>
          </a:xfrm>
          <a:prstGeom prst="rect">
            <a:avLst/>
          </a:prstGeom>
        </p:spPr>
      </p:pic>
      <p:pic>
        <p:nvPicPr>
          <p:cNvPr id="9" name="图片 8">
            <a:extLst>
              <a:ext uri="{FF2B5EF4-FFF2-40B4-BE49-F238E27FC236}">
                <a16:creationId xmlns:a16="http://schemas.microsoft.com/office/drawing/2014/main" id="{E2A7D8D8-64B8-4261-B388-ECF11EEAF2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24" y="2373092"/>
            <a:ext cx="4565940" cy="3657662"/>
          </a:xfrm>
          <a:prstGeom prst="rect">
            <a:avLst/>
          </a:prstGeom>
        </p:spPr>
      </p:pic>
      <p:sp>
        <p:nvSpPr>
          <p:cNvPr id="10" name="文本框 9">
            <a:extLst>
              <a:ext uri="{FF2B5EF4-FFF2-40B4-BE49-F238E27FC236}">
                <a16:creationId xmlns:a16="http://schemas.microsoft.com/office/drawing/2014/main" id="{74B0989D-F2BF-42F1-8F67-3853C64BFBEF}"/>
              </a:ext>
            </a:extLst>
          </p:cNvPr>
          <p:cNvSpPr txBox="1"/>
          <p:nvPr/>
        </p:nvSpPr>
        <p:spPr>
          <a:xfrm>
            <a:off x="4926449" y="1002399"/>
            <a:ext cx="2339102" cy="923330"/>
          </a:xfrm>
          <a:prstGeom prst="rect">
            <a:avLst/>
          </a:prstGeom>
          <a:noFill/>
        </p:spPr>
        <p:txBody>
          <a:bodyPr wrap="none" rtlCol="0">
            <a:spAutoFit/>
          </a:bodyPr>
          <a:lstStyle/>
          <a:p>
            <a:r>
              <a:rPr lang="en-US" altLang="zh-CN"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Adjust?</a:t>
            </a:r>
            <a:endParaRPr lang="zh-CN" alt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3FB1D20-61AF-4F3C-A812-918E1DB064DC}"/>
              </a:ext>
            </a:extLst>
          </p:cNvPr>
          <p:cNvSpPr txBox="1"/>
          <p:nvPr/>
        </p:nvSpPr>
        <p:spPr>
          <a:xfrm>
            <a:off x="8069958" y="1002399"/>
            <a:ext cx="3281668" cy="923330"/>
          </a:xfrm>
          <a:prstGeom prst="rect">
            <a:avLst/>
          </a:prstGeom>
          <a:noFill/>
        </p:spPr>
        <p:txBody>
          <a:bodyPr wrap="none" rtlCol="0">
            <a:spAutoFit/>
          </a:bodyPr>
          <a:lstStyle/>
          <a:p>
            <a:r>
              <a:rPr lang="en-US" altLang="zh-CN"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Not adjust!</a:t>
            </a:r>
            <a:endParaRPr lang="zh-CN" alt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nvGrpSpPr>
          <p:cNvPr id="13" name="组合 12">
            <a:extLst>
              <a:ext uri="{FF2B5EF4-FFF2-40B4-BE49-F238E27FC236}">
                <a16:creationId xmlns:a16="http://schemas.microsoft.com/office/drawing/2014/main" id="{3D48CA12-D9E1-45DD-B17A-36564AAA73D8}"/>
              </a:ext>
            </a:extLst>
          </p:cNvPr>
          <p:cNvGrpSpPr/>
          <p:nvPr/>
        </p:nvGrpSpPr>
        <p:grpSpPr>
          <a:xfrm>
            <a:off x="5567651" y="1907573"/>
            <a:ext cx="5416192" cy="4950427"/>
            <a:chOff x="4343675" y="1269005"/>
            <a:chExt cx="5846536" cy="5074287"/>
          </a:xfrm>
        </p:grpSpPr>
        <p:pic>
          <p:nvPicPr>
            <p:cNvPr id="14" name="Picture 2" descr="《矮仔多情》angel">
              <a:extLst>
                <a:ext uri="{FF2B5EF4-FFF2-40B4-BE49-F238E27FC236}">
                  <a16:creationId xmlns:a16="http://schemas.microsoft.com/office/drawing/2014/main" id="{76EEB549-658B-41BA-B769-51D2BE07DA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883"/>
            <a:stretch/>
          </p:blipFill>
          <p:spPr bwMode="auto">
            <a:xfrm>
              <a:off x="4343675" y="1269005"/>
              <a:ext cx="2056813" cy="19600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雷佳音">
              <a:extLst>
                <a:ext uri="{FF2B5EF4-FFF2-40B4-BE49-F238E27FC236}">
                  <a16:creationId xmlns:a16="http://schemas.microsoft.com/office/drawing/2014/main" id="{CC2AA7AA-B3EC-491E-87E9-B954DDF19F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3113" y="3866792"/>
              <a:ext cx="1857375" cy="247650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B3359C62-30B2-46C9-8D3F-F832F903A155}"/>
                </a:ext>
              </a:extLst>
            </p:cNvPr>
            <p:cNvSpPr txBox="1"/>
            <p:nvPr/>
          </p:nvSpPr>
          <p:spPr>
            <a:xfrm>
              <a:off x="6429825" y="2249028"/>
              <a:ext cx="1569660" cy="646331"/>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长得好</a:t>
              </a:r>
            </a:p>
          </p:txBody>
        </p:sp>
        <p:sp>
          <p:nvSpPr>
            <p:cNvPr id="17" name="文本框 16">
              <a:extLst>
                <a:ext uri="{FF2B5EF4-FFF2-40B4-BE49-F238E27FC236}">
                  <a16:creationId xmlns:a16="http://schemas.microsoft.com/office/drawing/2014/main" id="{E1C85049-8971-4F2E-82E0-462A466F7ABB}"/>
                </a:ext>
              </a:extLst>
            </p:cNvPr>
            <p:cNvSpPr txBox="1"/>
            <p:nvPr/>
          </p:nvSpPr>
          <p:spPr>
            <a:xfrm>
              <a:off x="6463895" y="5033455"/>
              <a:ext cx="1569660" cy="646331"/>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演得好</a:t>
              </a:r>
            </a:p>
          </p:txBody>
        </p:sp>
        <p:sp>
          <p:nvSpPr>
            <p:cNvPr id="18" name="箭头: 右 17">
              <a:extLst>
                <a:ext uri="{FF2B5EF4-FFF2-40B4-BE49-F238E27FC236}">
                  <a16:creationId xmlns:a16="http://schemas.microsoft.com/office/drawing/2014/main" id="{C2E59FF0-49AE-4CA9-8299-C939E86C1503}"/>
                </a:ext>
              </a:extLst>
            </p:cNvPr>
            <p:cNvSpPr/>
            <p:nvPr/>
          </p:nvSpPr>
          <p:spPr>
            <a:xfrm rot="2113773">
              <a:off x="8085917" y="2671624"/>
              <a:ext cx="1867241" cy="655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113BAFEB-88CB-4DD0-BE1A-F18C23663CFE}"/>
                </a:ext>
              </a:extLst>
            </p:cNvPr>
            <p:cNvSpPr/>
            <p:nvPr/>
          </p:nvSpPr>
          <p:spPr>
            <a:xfrm rot="20121860">
              <a:off x="8148595" y="4513346"/>
              <a:ext cx="1867241" cy="655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26ADB30-3D2C-4A6A-8EAF-D50046B0FBC8}"/>
                </a:ext>
              </a:extLst>
            </p:cNvPr>
            <p:cNvSpPr txBox="1"/>
            <p:nvPr/>
          </p:nvSpPr>
          <p:spPr>
            <a:xfrm>
              <a:off x="9082215" y="3656646"/>
              <a:ext cx="1107996" cy="646331"/>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rPr>
                <a:t>出名</a:t>
              </a:r>
            </a:p>
          </p:txBody>
        </p:sp>
      </p:grpSp>
      <p:sp>
        <p:nvSpPr>
          <p:cNvPr id="21" name="文本框 20">
            <a:extLst>
              <a:ext uri="{FF2B5EF4-FFF2-40B4-BE49-F238E27FC236}">
                <a16:creationId xmlns:a16="http://schemas.microsoft.com/office/drawing/2014/main" id="{E8057730-0922-4273-9F74-2D38771F795F}"/>
              </a:ext>
            </a:extLst>
          </p:cNvPr>
          <p:cNvSpPr txBox="1"/>
          <p:nvPr/>
        </p:nvSpPr>
        <p:spPr>
          <a:xfrm>
            <a:off x="2906861" y="3010910"/>
            <a:ext cx="2742033" cy="584775"/>
          </a:xfrm>
          <a:prstGeom prst="rect">
            <a:avLst/>
          </a:prstGeom>
          <a:noFill/>
        </p:spPr>
        <p:txBody>
          <a:bodyPr wrap="none" rtlCol="0">
            <a:spAutoFit/>
          </a:bodyPr>
          <a:lstStyle/>
          <a:p>
            <a:r>
              <a:rPr lang="en-US" altLang="zh-CN" sz="3200" dirty="0">
                <a:latin typeface="Times New Roman" panose="02020603050405020304" pitchFamily="18" charset="0"/>
                <a:cs typeface="Times New Roman" panose="02020603050405020304" pitchFamily="18" charset="0"/>
              </a:rPr>
              <a:t>Common effect</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86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err="1"/>
              <a:t>DAG·Mediator</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23</a:t>
            </a:fld>
            <a:endParaRPr lang="zh-CN" altLang="en-US"/>
          </a:p>
        </p:txBody>
      </p:sp>
      <p:pic>
        <p:nvPicPr>
          <p:cNvPr id="5" name="图片 4">
            <a:extLst>
              <a:ext uri="{FF2B5EF4-FFF2-40B4-BE49-F238E27FC236}">
                <a16:creationId xmlns:a16="http://schemas.microsoft.com/office/drawing/2014/main" id="{D59CD907-01A2-4C4E-917E-A2D9617C5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51" y="1620355"/>
            <a:ext cx="5220586" cy="3763679"/>
          </a:xfrm>
          <a:prstGeom prst="rect">
            <a:avLst/>
          </a:prstGeom>
        </p:spPr>
      </p:pic>
      <p:pic>
        <p:nvPicPr>
          <p:cNvPr id="7" name="图片 6">
            <a:extLst>
              <a:ext uri="{FF2B5EF4-FFF2-40B4-BE49-F238E27FC236}">
                <a16:creationId xmlns:a16="http://schemas.microsoft.com/office/drawing/2014/main" id="{8B52BF8B-D1CF-4B1F-B68C-22CA7354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657" y="1624437"/>
            <a:ext cx="5797627" cy="3759597"/>
          </a:xfrm>
          <a:prstGeom prst="rect">
            <a:avLst/>
          </a:prstGeom>
        </p:spPr>
      </p:pic>
      <p:sp>
        <p:nvSpPr>
          <p:cNvPr id="8" name="文本框 7">
            <a:extLst>
              <a:ext uri="{FF2B5EF4-FFF2-40B4-BE49-F238E27FC236}">
                <a16:creationId xmlns:a16="http://schemas.microsoft.com/office/drawing/2014/main" id="{4F91F870-D71C-48DA-A1C9-0B1814D37A5C}"/>
              </a:ext>
            </a:extLst>
          </p:cNvPr>
          <p:cNvSpPr txBox="1"/>
          <p:nvPr/>
        </p:nvSpPr>
        <p:spPr>
          <a:xfrm>
            <a:off x="5879657" y="1523169"/>
            <a:ext cx="2339102" cy="923330"/>
          </a:xfrm>
          <a:prstGeom prst="rect">
            <a:avLst/>
          </a:prstGeom>
          <a:noFill/>
        </p:spPr>
        <p:txBody>
          <a:bodyPr wrap="none" rtlCol="0">
            <a:spAutoFit/>
          </a:bodyPr>
          <a:lstStyle/>
          <a:p>
            <a:r>
              <a:rPr lang="en-US" altLang="zh-CN"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Adjust?</a:t>
            </a:r>
            <a:endParaRPr lang="zh-CN" alt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F2660DE-D9DE-4BAE-A93B-B46946C4ACE6}"/>
              </a:ext>
            </a:extLst>
          </p:cNvPr>
          <p:cNvSpPr txBox="1"/>
          <p:nvPr/>
        </p:nvSpPr>
        <p:spPr>
          <a:xfrm>
            <a:off x="7042682" y="1523169"/>
            <a:ext cx="4634602" cy="646331"/>
          </a:xfrm>
          <a:prstGeom prst="rect">
            <a:avLst/>
          </a:prstGeom>
          <a:noFill/>
        </p:spPr>
        <p:txBody>
          <a:bodyPr wrap="none" rtlCol="0">
            <a:spAutoFit/>
          </a:bodyPr>
          <a:lstStyle/>
          <a:p>
            <a:r>
              <a:rPr lang="en-US" altLang="zh-CN" sz="36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Depend on </a:t>
            </a:r>
            <a:r>
              <a:rPr lang="en-US" altLang="zh-CN" sz="36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ur</a:t>
            </a:r>
            <a:r>
              <a:rPr lang="en-US" altLang="zh-CN" sz="36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Question!</a:t>
            </a:r>
            <a:endParaRPr lang="zh-CN" altLang="en-US" sz="36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231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3" y="255790"/>
            <a:ext cx="11301450" cy="679158"/>
          </a:xfrm>
        </p:spPr>
        <p:txBody>
          <a:bodyPr/>
          <a:lstStyle/>
          <a:p>
            <a:r>
              <a:rPr lang="en-US" altLang="zh-CN" dirty="0">
                <a:cs typeface="Times New Roman" panose="02020603050405020304" pitchFamily="18" charset="0"/>
              </a:rPr>
              <a:t>Graphical identification criteria</a:t>
            </a:r>
            <a:br>
              <a:rPr lang="en-US" altLang="zh-CN" dirty="0">
                <a:cs typeface="Times New Roman" panose="02020603050405020304" pitchFamily="18" charset="0"/>
              </a:rPr>
            </a:br>
            <a:endParaRPr lang="zh-CN" altLang="en-US" dirty="0">
              <a:cs typeface="Times New Roman" panose="02020603050405020304" pitchFamily="18" charset="0"/>
            </a:endParaRPr>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24</a:t>
            </a:fld>
            <a:endParaRPr lang="zh-CN" altLang="en-US"/>
          </a:p>
        </p:txBody>
      </p:sp>
      <p:sp>
        <p:nvSpPr>
          <p:cNvPr id="10" name="矩形 9">
            <a:extLst>
              <a:ext uri="{FF2B5EF4-FFF2-40B4-BE49-F238E27FC236}">
                <a16:creationId xmlns:a16="http://schemas.microsoft.com/office/drawing/2014/main" id="{C76928C5-6386-4E59-9245-F7EFD59499E2}"/>
              </a:ext>
            </a:extLst>
          </p:cNvPr>
          <p:cNvSpPr/>
          <p:nvPr/>
        </p:nvSpPr>
        <p:spPr>
          <a:xfrm>
            <a:off x="2678636" y="920863"/>
            <a:ext cx="6755375" cy="584775"/>
          </a:xfrm>
          <a:prstGeom prst="rect">
            <a:avLst/>
          </a:prstGeom>
        </p:spPr>
        <p:txBody>
          <a:bodyPr wrap="none">
            <a:spAutoFit/>
          </a:bodyPr>
          <a:lstStyle/>
          <a:p>
            <a:r>
              <a:rPr lang="en-US" altLang="zh-CN" sz="3200" dirty="0">
                <a:solidFill>
                  <a:prstClr val="black"/>
                </a:solidFill>
                <a:latin typeface="Times New Roman" panose="02020603050405020304" pitchFamily="18" charset="0"/>
                <a:cs typeface="Times New Roman" panose="02020603050405020304" pitchFamily="18" charset="0"/>
              </a:rPr>
              <a:t>“Unblocked” paths  &amp; “Blocked”  paths</a:t>
            </a:r>
            <a:endParaRPr lang="zh-CN" altLang="en-US" dirty="0"/>
          </a:p>
        </p:txBody>
      </p:sp>
      <p:sp>
        <p:nvSpPr>
          <p:cNvPr id="7" name="矩形 6">
            <a:extLst>
              <a:ext uri="{FF2B5EF4-FFF2-40B4-BE49-F238E27FC236}">
                <a16:creationId xmlns:a16="http://schemas.microsoft.com/office/drawing/2014/main" id="{BDC13332-7F56-4E1B-84B6-F6D86C256332}"/>
              </a:ext>
            </a:extLst>
          </p:cNvPr>
          <p:cNvSpPr/>
          <p:nvPr/>
        </p:nvSpPr>
        <p:spPr>
          <a:xfrm>
            <a:off x="0" y="2397707"/>
            <a:ext cx="5647627" cy="3539430"/>
          </a:xfrm>
          <a:prstGeom prst="rect">
            <a:avLst/>
          </a:prstGeom>
        </p:spPr>
        <p:txBody>
          <a:bodyPr wrap="square">
            <a:spAutoFit/>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关闭路径（路径上存在碰撞变量）：碰撞变量两侧的变量之间无条件独立。</a:t>
            </a:r>
            <a:endParaRPr lang="en-US" altLang="zh-CN" sz="32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3200" dirty="0">
              <a:solidFill>
                <a:srgbClr val="33339A"/>
              </a:solidFill>
              <a:latin typeface="ArialMT"/>
            </a:endParaRPr>
          </a:p>
          <a:p>
            <a:pPr lvl="0"/>
            <a:r>
              <a:rPr lang="zh-CN" altLang="en-US" sz="3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开放路径（路径上不存在碰撞变量）：该路径上的变量之间存在关联。</a:t>
            </a:r>
            <a:endParaRPr lang="en-US" altLang="zh-CN" sz="3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a:extLst>
              <a:ext uri="{FF2B5EF4-FFF2-40B4-BE49-F238E27FC236}">
                <a16:creationId xmlns:a16="http://schemas.microsoft.com/office/drawing/2014/main" id="{021C4167-6343-45FD-827C-D8AC1098564D}"/>
              </a:ext>
            </a:extLst>
          </p:cNvPr>
          <p:cNvPicPr>
            <a:picLocks noChangeAspect="1"/>
          </p:cNvPicPr>
          <p:nvPr/>
        </p:nvPicPr>
        <p:blipFill>
          <a:blip r:embed="rId3"/>
          <a:stretch>
            <a:fillRect/>
          </a:stretch>
        </p:blipFill>
        <p:spPr>
          <a:xfrm>
            <a:off x="5371398" y="4285233"/>
            <a:ext cx="2971218" cy="1925650"/>
          </a:xfrm>
          <a:prstGeom prst="rect">
            <a:avLst/>
          </a:prstGeom>
        </p:spPr>
      </p:pic>
      <p:pic>
        <p:nvPicPr>
          <p:cNvPr id="13" name="图片 12">
            <a:extLst>
              <a:ext uri="{FF2B5EF4-FFF2-40B4-BE49-F238E27FC236}">
                <a16:creationId xmlns:a16="http://schemas.microsoft.com/office/drawing/2014/main" id="{F4304C8D-26AA-4DBB-A3D2-C561E9689667}"/>
              </a:ext>
            </a:extLst>
          </p:cNvPr>
          <p:cNvPicPr>
            <a:picLocks noChangeAspect="1"/>
          </p:cNvPicPr>
          <p:nvPr/>
        </p:nvPicPr>
        <p:blipFill rotWithShape="1">
          <a:blip r:embed="rId4"/>
          <a:srcRect t="3891" b="5409"/>
          <a:stretch/>
        </p:blipFill>
        <p:spPr>
          <a:xfrm>
            <a:off x="5647627" y="1915919"/>
            <a:ext cx="3209599" cy="1869380"/>
          </a:xfrm>
          <a:prstGeom prst="rect">
            <a:avLst/>
          </a:prstGeom>
        </p:spPr>
      </p:pic>
      <p:pic>
        <p:nvPicPr>
          <p:cNvPr id="11" name="图片 10">
            <a:extLst>
              <a:ext uri="{FF2B5EF4-FFF2-40B4-BE49-F238E27FC236}">
                <a16:creationId xmlns:a16="http://schemas.microsoft.com/office/drawing/2014/main" id="{F7B36F1D-3096-4762-B5D1-B0FBAA0EE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4415" y="1931004"/>
            <a:ext cx="3346622" cy="1854295"/>
          </a:xfrm>
          <a:prstGeom prst="rect">
            <a:avLst/>
          </a:prstGeom>
        </p:spPr>
      </p:pic>
      <p:pic>
        <p:nvPicPr>
          <p:cNvPr id="16" name="图片 15">
            <a:extLst>
              <a:ext uri="{FF2B5EF4-FFF2-40B4-BE49-F238E27FC236}">
                <a16:creationId xmlns:a16="http://schemas.microsoft.com/office/drawing/2014/main" id="{A216CD5D-A10E-426D-8CFA-7C90AB0506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9877" y="4285233"/>
            <a:ext cx="3831160" cy="1869379"/>
          </a:xfrm>
          <a:prstGeom prst="rect">
            <a:avLst/>
          </a:prstGeom>
        </p:spPr>
      </p:pic>
    </p:spTree>
    <p:extLst>
      <p:ext uri="{BB962C8B-B14F-4D97-AF65-F5344CB8AC3E}">
        <p14:creationId xmlns:p14="http://schemas.microsoft.com/office/powerpoint/2010/main" val="65186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3" y="255790"/>
            <a:ext cx="11301450" cy="679158"/>
          </a:xfrm>
        </p:spPr>
        <p:txBody>
          <a:bodyPr/>
          <a:lstStyle/>
          <a:p>
            <a:r>
              <a:rPr lang="en-US" altLang="zh-CN" dirty="0">
                <a:cs typeface="Times New Roman" panose="02020603050405020304" pitchFamily="18" charset="0"/>
              </a:rPr>
              <a:t>Graphical identification criteria</a:t>
            </a:r>
            <a:br>
              <a:rPr lang="en-US" altLang="zh-CN" dirty="0">
                <a:cs typeface="Times New Roman" panose="02020603050405020304" pitchFamily="18" charset="0"/>
              </a:rPr>
            </a:br>
            <a:endParaRPr lang="zh-CN" altLang="en-US" dirty="0">
              <a:cs typeface="Times New Roman" panose="02020603050405020304" pitchFamily="18" charset="0"/>
            </a:endParaRPr>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25</a:t>
            </a:fld>
            <a:endParaRPr lang="zh-CN" altLang="en-US"/>
          </a:p>
        </p:txBody>
      </p:sp>
      <p:sp>
        <p:nvSpPr>
          <p:cNvPr id="6" name="矩形 5">
            <a:extLst>
              <a:ext uri="{FF2B5EF4-FFF2-40B4-BE49-F238E27FC236}">
                <a16:creationId xmlns:a16="http://schemas.microsoft.com/office/drawing/2014/main" id="{DA2363DC-EF38-4C86-89DE-0746CFDBC15A}"/>
              </a:ext>
            </a:extLst>
          </p:cNvPr>
          <p:cNvSpPr/>
          <p:nvPr/>
        </p:nvSpPr>
        <p:spPr>
          <a:xfrm>
            <a:off x="276495" y="2020749"/>
            <a:ext cx="7181030" cy="4401205"/>
          </a:xfrm>
          <a:prstGeom prst="rect">
            <a:avLst/>
          </a:prstGeom>
        </p:spPr>
        <p:txBody>
          <a:bodyPr wrap="squar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Three blocking criteria (key!!)</a:t>
            </a:r>
          </a:p>
          <a:p>
            <a:r>
              <a:rPr lang="en-US" altLang="zh-CN" sz="2800" b="1" dirty="0">
                <a:solidFill>
                  <a:srgbClr val="FF0000"/>
                </a:solidFill>
                <a:latin typeface="Times New Roman" panose="02020603050405020304" pitchFamily="18" charset="0"/>
                <a:cs typeface="Times New Roman" panose="02020603050405020304" pitchFamily="18" charset="0"/>
              </a:rPr>
              <a:t>1. Conditioning on a non-collider blocks a path </a:t>
            </a:r>
            <a:r>
              <a:rPr lang="zh-CN" altLang="en-US" sz="2800" b="1" dirty="0">
                <a:latin typeface="Times New Roman" panose="02020603050405020304" pitchFamily="18" charset="0"/>
                <a:cs typeface="Times New Roman" panose="02020603050405020304" pitchFamily="18" charset="0"/>
              </a:rPr>
              <a:t>控制非碰撞变量会关闭路径</a:t>
            </a:r>
            <a:endParaRPr lang="en-US" altLang="zh-CN" sz="2800" b="1" dirty="0">
              <a:latin typeface="Times New Roman" panose="02020603050405020304" pitchFamily="18" charset="0"/>
              <a:cs typeface="Times New Roman" panose="02020603050405020304" pitchFamily="18" charset="0"/>
            </a:endParaRPr>
          </a:p>
          <a:p>
            <a:r>
              <a:rPr lang="en-US" altLang="zh-CN" sz="2800" b="1" dirty="0">
                <a:solidFill>
                  <a:srgbClr val="FF0000"/>
                </a:solidFill>
                <a:latin typeface="Times New Roman" panose="02020603050405020304" pitchFamily="18" charset="0"/>
                <a:cs typeface="Times New Roman" panose="02020603050405020304" pitchFamily="18" charset="0"/>
              </a:rPr>
              <a:t>2. Conditioning on a collider, or a descendent of a collider, unblocks a path</a:t>
            </a:r>
            <a:r>
              <a:rPr lang="zh-CN" altLang="en-US" sz="2800" b="1" dirty="0">
                <a:latin typeface="Times New Roman" panose="02020603050405020304" pitchFamily="18" charset="0"/>
                <a:cs typeface="Times New Roman" panose="02020603050405020304" pitchFamily="18" charset="0"/>
              </a:rPr>
              <a:t>控制碰撞变量或者碰撞变量子变量，会打开路径</a:t>
            </a:r>
            <a:endParaRPr lang="en-US" altLang="zh-CN" sz="2800" b="1" dirty="0">
              <a:latin typeface="Times New Roman" panose="02020603050405020304" pitchFamily="18" charset="0"/>
              <a:cs typeface="Times New Roman" panose="02020603050405020304" pitchFamily="18" charset="0"/>
            </a:endParaRPr>
          </a:p>
          <a:p>
            <a:r>
              <a:rPr lang="en-US" altLang="zh-CN" sz="2800" b="1" dirty="0">
                <a:solidFill>
                  <a:srgbClr val="FF0000"/>
                </a:solidFill>
                <a:latin typeface="Times New Roman" panose="02020603050405020304" pitchFamily="18" charset="0"/>
                <a:cs typeface="Times New Roman" panose="02020603050405020304" pitchFamily="18" charset="0"/>
              </a:rPr>
              <a:t>3. Not conditioning on a collider leaves a path “naturally” blocked.</a:t>
            </a:r>
          </a:p>
          <a:p>
            <a:r>
              <a:rPr lang="zh-CN" altLang="en-US" sz="2800" b="1" dirty="0">
                <a:latin typeface="Times New Roman" panose="02020603050405020304" pitchFamily="18" charset="0"/>
                <a:cs typeface="Times New Roman" panose="02020603050405020304" pitchFamily="18" charset="0"/>
              </a:rPr>
              <a:t>不控制路径中的碰撞变量，该路径就是自然关闭的</a:t>
            </a:r>
            <a:r>
              <a:rPr lang="en-US" altLang="zh-CN" sz="2800" b="1" dirty="0">
                <a:latin typeface="Times New Roman" panose="02020603050405020304" pitchFamily="18" charset="0"/>
                <a:cs typeface="Times New Roman" panose="02020603050405020304" pitchFamily="18" charset="0"/>
              </a:rPr>
              <a:t> </a:t>
            </a:r>
          </a:p>
        </p:txBody>
      </p:sp>
      <p:sp>
        <p:nvSpPr>
          <p:cNvPr id="10" name="矩形 9">
            <a:extLst>
              <a:ext uri="{FF2B5EF4-FFF2-40B4-BE49-F238E27FC236}">
                <a16:creationId xmlns:a16="http://schemas.microsoft.com/office/drawing/2014/main" id="{C76928C5-6386-4E59-9245-F7EFD59499E2}"/>
              </a:ext>
            </a:extLst>
          </p:cNvPr>
          <p:cNvSpPr/>
          <p:nvPr/>
        </p:nvSpPr>
        <p:spPr>
          <a:xfrm>
            <a:off x="2678636" y="920863"/>
            <a:ext cx="6755375" cy="584775"/>
          </a:xfrm>
          <a:prstGeom prst="rect">
            <a:avLst/>
          </a:prstGeom>
        </p:spPr>
        <p:txBody>
          <a:bodyPr wrap="none">
            <a:spAutoFit/>
          </a:bodyPr>
          <a:lstStyle/>
          <a:p>
            <a:r>
              <a:rPr lang="en-US" altLang="zh-CN" sz="3200" dirty="0">
                <a:solidFill>
                  <a:prstClr val="black"/>
                </a:solidFill>
                <a:latin typeface="Times New Roman" panose="02020603050405020304" pitchFamily="18" charset="0"/>
                <a:cs typeface="Times New Roman" panose="02020603050405020304" pitchFamily="18" charset="0"/>
              </a:rPr>
              <a:t>“Unblocked” paths  &amp; “Blocked”  paths</a:t>
            </a:r>
            <a:endParaRPr lang="zh-CN" altLang="en-US" dirty="0"/>
          </a:p>
        </p:txBody>
      </p:sp>
      <p:pic>
        <p:nvPicPr>
          <p:cNvPr id="8" name="图片 7">
            <a:extLst>
              <a:ext uri="{FF2B5EF4-FFF2-40B4-BE49-F238E27FC236}">
                <a16:creationId xmlns:a16="http://schemas.microsoft.com/office/drawing/2014/main" id="{DAB4B41F-0D80-4B55-B6FB-2AFF25AC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589" y="3601581"/>
            <a:ext cx="2237115" cy="1239540"/>
          </a:xfrm>
          <a:prstGeom prst="rect">
            <a:avLst/>
          </a:prstGeom>
        </p:spPr>
      </p:pic>
      <p:pic>
        <p:nvPicPr>
          <p:cNvPr id="9" name="图片 8">
            <a:extLst>
              <a:ext uri="{FF2B5EF4-FFF2-40B4-BE49-F238E27FC236}">
                <a16:creationId xmlns:a16="http://schemas.microsoft.com/office/drawing/2014/main" id="{151559E7-81D4-48EE-8A86-17A436382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9930" y="2103488"/>
            <a:ext cx="2578774" cy="1258289"/>
          </a:xfrm>
          <a:prstGeom prst="rect">
            <a:avLst/>
          </a:prstGeom>
        </p:spPr>
      </p:pic>
      <p:pic>
        <p:nvPicPr>
          <p:cNvPr id="5" name="图片 4">
            <a:extLst>
              <a:ext uri="{FF2B5EF4-FFF2-40B4-BE49-F238E27FC236}">
                <a16:creationId xmlns:a16="http://schemas.microsoft.com/office/drawing/2014/main" id="{F703ECD9-9DE6-47B3-A07F-8F20074470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8390" y="2094227"/>
            <a:ext cx="2237115" cy="1267550"/>
          </a:xfrm>
          <a:prstGeom prst="rect">
            <a:avLst/>
          </a:prstGeom>
        </p:spPr>
      </p:pic>
      <p:pic>
        <p:nvPicPr>
          <p:cNvPr id="12" name="图片 11">
            <a:extLst>
              <a:ext uri="{FF2B5EF4-FFF2-40B4-BE49-F238E27FC236}">
                <a16:creationId xmlns:a16="http://schemas.microsoft.com/office/drawing/2014/main" id="{90CFC019-E3D2-4513-B6D5-3934B6902D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8390" y="3601581"/>
            <a:ext cx="2513610" cy="1333753"/>
          </a:xfrm>
          <a:prstGeom prst="rect">
            <a:avLst/>
          </a:prstGeom>
        </p:spPr>
      </p:pic>
      <p:pic>
        <p:nvPicPr>
          <p:cNvPr id="14" name="图片 13">
            <a:extLst>
              <a:ext uri="{FF2B5EF4-FFF2-40B4-BE49-F238E27FC236}">
                <a16:creationId xmlns:a16="http://schemas.microsoft.com/office/drawing/2014/main" id="{C748F2E6-07B0-4983-93DD-ECF4F8EBB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588" y="5362670"/>
            <a:ext cx="2237115" cy="1239540"/>
          </a:xfrm>
          <a:prstGeom prst="rect">
            <a:avLst/>
          </a:prstGeom>
        </p:spPr>
      </p:pic>
    </p:spTree>
    <p:extLst>
      <p:ext uri="{BB962C8B-B14F-4D97-AF65-F5344CB8AC3E}">
        <p14:creationId xmlns:p14="http://schemas.microsoft.com/office/powerpoint/2010/main" val="1757828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3" y="255790"/>
            <a:ext cx="11301450" cy="672435"/>
          </a:xfrm>
        </p:spPr>
        <p:txBody>
          <a:bodyPr/>
          <a:lstStyle/>
          <a:p>
            <a:r>
              <a:rPr lang="en-US" altLang="zh-CN" dirty="0">
                <a:cs typeface="Times New Roman" panose="02020603050405020304" pitchFamily="18" charset="0"/>
              </a:rPr>
              <a:t>Graphical identification criteria</a:t>
            </a:r>
            <a:br>
              <a:rPr lang="en-US" altLang="zh-CN" dirty="0">
                <a:cs typeface="Times New Roman" panose="02020603050405020304" pitchFamily="18" charset="0"/>
              </a:rPr>
            </a:br>
            <a:r>
              <a:rPr lang="en-US" altLang="zh-CN" dirty="0">
                <a:cs typeface="Times New Roman" panose="02020603050405020304" pitchFamily="18" charset="0"/>
              </a:rPr>
              <a:t>Backdoor criterion</a:t>
            </a:r>
            <a:endParaRPr lang="zh-CN" altLang="en-US" dirty="0">
              <a:cs typeface="Times New Roman" panose="02020603050405020304" pitchFamily="18" charset="0"/>
            </a:endParaRPr>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26</a:t>
            </a:fld>
            <a:endParaRPr lang="zh-CN" altLang="en-US"/>
          </a:p>
        </p:txBody>
      </p:sp>
      <p:sp>
        <p:nvSpPr>
          <p:cNvPr id="5" name="矩形 4">
            <a:extLst>
              <a:ext uri="{FF2B5EF4-FFF2-40B4-BE49-F238E27FC236}">
                <a16:creationId xmlns:a16="http://schemas.microsoft.com/office/drawing/2014/main" id="{D19E4A0B-218E-4EF6-8EAE-7E34C9E66CAC}"/>
              </a:ext>
            </a:extLst>
          </p:cNvPr>
          <p:cNvSpPr/>
          <p:nvPr/>
        </p:nvSpPr>
        <p:spPr>
          <a:xfrm>
            <a:off x="4601097" y="1767006"/>
            <a:ext cx="7032468" cy="3016210"/>
          </a:xfrm>
          <a:prstGeom prst="rect">
            <a:avLst/>
          </a:prstGeom>
        </p:spPr>
        <p:txBody>
          <a:bodyPr wrap="square">
            <a:spAutoFit/>
          </a:bodyPr>
          <a:lstStyle/>
          <a:p>
            <a:pPr marL="571500" indent="-571500">
              <a:spcBef>
                <a:spcPts val="1200"/>
              </a:spcBef>
              <a:buFont typeface="Arial" panose="020B0604020202020204" pitchFamily="34" charset="0"/>
              <a:buChar char="•"/>
            </a:pP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Backdoor criteria: We need to </a:t>
            </a:r>
            <a:r>
              <a:rPr lang="en-US" altLang="zh-CN" sz="3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block all backdoor paths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between E and D.</a:t>
            </a:r>
          </a:p>
          <a:p>
            <a:pPr marL="571500" indent="-571500">
              <a:spcBef>
                <a:spcPts val="1200"/>
              </a:spcBef>
              <a:buFont typeface="Arial" panose="020B0604020202020204" pitchFamily="34" charset="0"/>
              <a:buChar char="•"/>
            </a:pPr>
            <a:r>
              <a:rPr lang="zh-CN" altLang="en-US" sz="3600" dirty="0">
                <a:latin typeface="Times New Roman" panose="02020603050405020304" pitchFamily="18" charset="0"/>
                <a:ea typeface="微软雅黑" panose="020B0503020204020204" pitchFamily="34" charset="-122"/>
                <a:cs typeface="Times New Roman" panose="02020603050405020304" pitchFamily="18" charset="0"/>
              </a:rPr>
              <a:t>（后门准则：关闭所有开放的后门路径即可充分控制混杂）</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a:extLst>
              <a:ext uri="{FF2B5EF4-FFF2-40B4-BE49-F238E27FC236}">
                <a16:creationId xmlns:a16="http://schemas.microsoft.com/office/drawing/2014/main" id="{11547EDC-6194-4CB6-8C07-46E4C777D38A}"/>
              </a:ext>
            </a:extLst>
          </p:cNvPr>
          <p:cNvSpPr/>
          <p:nvPr/>
        </p:nvSpPr>
        <p:spPr>
          <a:xfrm>
            <a:off x="4735008" y="5506764"/>
            <a:ext cx="5842049" cy="523220"/>
          </a:xfrm>
          <a:prstGeom prst="rect">
            <a:avLst/>
          </a:prstGeom>
        </p:spPr>
        <p:txBody>
          <a:bodyPr wrap="none">
            <a:spAutoFit/>
          </a:bodyPr>
          <a:lstStyle/>
          <a:p>
            <a:pPr marL="285750" indent="-285750">
              <a:spcBef>
                <a:spcPts val="1200"/>
              </a:spcBef>
              <a:buFont typeface="Arial" panose="020B0604020202020204" pitchFamily="34" charset="0"/>
              <a:buChar char="•"/>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T, (X,T),(W,X,T),(U,X,T),(W,U,X,T)</a:t>
            </a:r>
          </a:p>
        </p:txBody>
      </p:sp>
      <p:pic>
        <p:nvPicPr>
          <p:cNvPr id="15" name="图片 14">
            <a:extLst>
              <a:ext uri="{FF2B5EF4-FFF2-40B4-BE49-F238E27FC236}">
                <a16:creationId xmlns:a16="http://schemas.microsoft.com/office/drawing/2014/main" id="{106D1385-1276-4612-A1F2-3B4C37B5F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58679"/>
            <a:ext cx="4535968" cy="4505111"/>
          </a:xfrm>
          <a:prstGeom prst="rect">
            <a:avLst/>
          </a:prstGeom>
        </p:spPr>
      </p:pic>
    </p:spTree>
    <p:extLst>
      <p:ext uri="{BB962C8B-B14F-4D97-AF65-F5344CB8AC3E}">
        <p14:creationId xmlns:p14="http://schemas.microsoft.com/office/powerpoint/2010/main" val="95862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3" y="255790"/>
            <a:ext cx="11301450" cy="672435"/>
          </a:xfrm>
        </p:spPr>
        <p:txBody>
          <a:bodyPr/>
          <a:lstStyle/>
          <a:p>
            <a:r>
              <a:rPr lang="en-US" altLang="zh-CN" dirty="0">
                <a:cs typeface="Times New Roman" panose="02020603050405020304" pitchFamily="18" charset="0"/>
              </a:rPr>
              <a:t>Backdoor </a:t>
            </a:r>
            <a:r>
              <a:rPr lang="en-US" altLang="zh-CN" dirty="0" err="1">
                <a:cs typeface="Times New Roman" panose="02020603050405020304" pitchFamily="18" charset="0"/>
              </a:rPr>
              <a:t>criterion·Practice</a:t>
            </a:r>
            <a:endParaRPr lang="zh-CN" altLang="en-US" dirty="0">
              <a:cs typeface="Times New Roman" panose="02020603050405020304" pitchFamily="18" charset="0"/>
            </a:endParaRPr>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27</a:t>
            </a:fld>
            <a:endParaRPr lang="zh-CN" altLang="en-US"/>
          </a:p>
        </p:txBody>
      </p:sp>
      <p:pic>
        <p:nvPicPr>
          <p:cNvPr id="7" name="图片 6">
            <a:extLst>
              <a:ext uri="{FF2B5EF4-FFF2-40B4-BE49-F238E27FC236}">
                <a16:creationId xmlns:a16="http://schemas.microsoft.com/office/drawing/2014/main" id="{D863FF88-03B9-45F1-94E7-61AE9558C10F}"/>
              </a:ext>
            </a:extLst>
          </p:cNvPr>
          <p:cNvPicPr>
            <a:picLocks noChangeAspect="1"/>
          </p:cNvPicPr>
          <p:nvPr/>
        </p:nvPicPr>
        <p:blipFill>
          <a:blip r:embed="rId2"/>
          <a:stretch>
            <a:fillRect/>
          </a:stretch>
        </p:blipFill>
        <p:spPr>
          <a:xfrm>
            <a:off x="475480" y="1351616"/>
            <a:ext cx="4572000" cy="4817807"/>
          </a:xfrm>
          <a:prstGeom prst="rect">
            <a:avLst/>
          </a:prstGeom>
        </p:spPr>
      </p:pic>
      <p:pic>
        <p:nvPicPr>
          <p:cNvPr id="8" name="图片 7">
            <a:extLst>
              <a:ext uri="{FF2B5EF4-FFF2-40B4-BE49-F238E27FC236}">
                <a16:creationId xmlns:a16="http://schemas.microsoft.com/office/drawing/2014/main" id="{CE34D1E1-3707-4016-8A54-B83921565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962" y="1357716"/>
            <a:ext cx="5507664" cy="4811707"/>
          </a:xfrm>
          <a:prstGeom prst="rect">
            <a:avLst/>
          </a:prstGeom>
        </p:spPr>
      </p:pic>
    </p:spTree>
    <p:extLst>
      <p:ext uri="{BB962C8B-B14F-4D97-AF65-F5344CB8AC3E}">
        <p14:creationId xmlns:p14="http://schemas.microsoft.com/office/powerpoint/2010/main" val="2034734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err="1"/>
              <a:t>DAG·Mediator</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28</a:t>
            </a:fld>
            <a:endParaRPr lang="zh-CN" altLang="en-US"/>
          </a:p>
        </p:txBody>
      </p:sp>
      <p:pic>
        <p:nvPicPr>
          <p:cNvPr id="6" name="图片 5">
            <a:extLst>
              <a:ext uri="{FF2B5EF4-FFF2-40B4-BE49-F238E27FC236}">
                <a16:creationId xmlns:a16="http://schemas.microsoft.com/office/drawing/2014/main" id="{610C227C-3EED-4E98-B991-5FB103CCC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795" y="1786010"/>
            <a:ext cx="8407800" cy="4387317"/>
          </a:xfrm>
          <a:prstGeom prst="rect">
            <a:avLst/>
          </a:prstGeom>
        </p:spPr>
      </p:pic>
      <p:sp>
        <p:nvSpPr>
          <p:cNvPr id="15" name="矩形 14">
            <a:extLst>
              <a:ext uri="{FF2B5EF4-FFF2-40B4-BE49-F238E27FC236}">
                <a16:creationId xmlns:a16="http://schemas.microsoft.com/office/drawing/2014/main" id="{A550A78A-BB3A-44A6-8DBF-3A438664F1DF}"/>
              </a:ext>
            </a:extLst>
          </p:cNvPr>
          <p:cNvSpPr/>
          <p:nvPr/>
        </p:nvSpPr>
        <p:spPr>
          <a:xfrm>
            <a:off x="32452" y="6247771"/>
            <a:ext cx="11691261" cy="584775"/>
          </a:xfrm>
          <a:prstGeom prst="rect">
            <a:avLst/>
          </a:prstGeom>
        </p:spPr>
        <p:txBody>
          <a:bodyPr wrap="square">
            <a:spAutoFit/>
          </a:bodyPr>
          <a:lstStyle/>
          <a:p>
            <a:r>
              <a:rPr lang="en-US" altLang="zh-CN"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Ananth C V , </a:t>
            </a:r>
            <a:r>
              <a:rPr lang="en-US" altLang="zh-CN"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Schisterman</a:t>
            </a:r>
            <a:r>
              <a:rPr lang="en-US" altLang="zh-CN"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E F . Confounding, Causality and Confusion: The Role of Intermediate Variables in Interpreting Observational Studies in Obstetrics[J]. American Journal of Obstetrics and Gynecology, 2017:S0002937817305173.</a:t>
            </a:r>
            <a:endParaRPr lang="zh-CN" altLang="en-US" sz="16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609C4B06-E54E-4E6B-874F-B0E998FE8F08}"/>
              </a:ext>
            </a:extLst>
          </p:cNvPr>
          <p:cNvSpPr txBox="1"/>
          <p:nvPr/>
        </p:nvSpPr>
        <p:spPr>
          <a:xfrm>
            <a:off x="5304304" y="995307"/>
            <a:ext cx="2339102" cy="923330"/>
          </a:xfrm>
          <a:prstGeom prst="rect">
            <a:avLst/>
          </a:prstGeom>
          <a:noFill/>
        </p:spPr>
        <p:txBody>
          <a:bodyPr wrap="none" rtlCol="0">
            <a:spAutoFit/>
          </a:bodyPr>
          <a:lstStyle/>
          <a:p>
            <a:r>
              <a:rPr lang="en-US" altLang="zh-CN"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Adjust?</a:t>
            </a:r>
            <a:endParaRPr lang="zh-CN" alt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322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err="1"/>
              <a:t>DAG·Mediator</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29</a:t>
            </a:fld>
            <a:endParaRPr lang="zh-CN" altLang="en-US"/>
          </a:p>
        </p:txBody>
      </p:sp>
      <p:pic>
        <p:nvPicPr>
          <p:cNvPr id="7" name="图片 6">
            <a:extLst>
              <a:ext uri="{FF2B5EF4-FFF2-40B4-BE49-F238E27FC236}">
                <a16:creationId xmlns:a16="http://schemas.microsoft.com/office/drawing/2014/main" id="{287603AF-B992-489A-B971-F4FD5F7E9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1" y="1824285"/>
            <a:ext cx="6096000" cy="3840310"/>
          </a:xfrm>
          <a:prstGeom prst="rect">
            <a:avLst/>
          </a:prstGeom>
        </p:spPr>
      </p:pic>
      <p:sp>
        <p:nvSpPr>
          <p:cNvPr id="4" name="文本框 3">
            <a:extLst>
              <a:ext uri="{FF2B5EF4-FFF2-40B4-BE49-F238E27FC236}">
                <a16:creationId xmlns:a16="http://schemas.microsoft.com/office/drawing/2014/main" id="{669304C2-A5B6-4C73-A177-D7D7552CA823}"/>
              </a:ext>
            </a:extLst>
          </p:cNvPr>
          <p:cNvSpPr txBox="1"/>
          <p:nvPr/>
        </p:nvSpPr>
        <p:spPr>
          <a:xfrm>
            <a:off x="0" y="1061335"/>
            <a:ext cx="66720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子痫前期→早产</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低出生体重→新生儿脑性麻痹</a:t>
            </a:r>
          </a:p>
        </p:txBody>
      </p:sp>
      <p:pic>
        <p:nvPicPr>
          <p:cNvPr id="11" name="图片 10">
            <a:extLst>
              <a:ext uri="{FF2B5EF4-FFF2-40B4-BE49-F238E27FC236}">
                <a16:creationId xmlns:a16="http://schemas.microsoft.com/office/drawing/2014/main" id="{8184AAFB-9ADE-40AA-B3F4-516F3223D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3005" y="1061769"/>
            <a:ext cx="5810037" cy="5365342"/>
          </a:xfrm>
          <a:prstGeom prst="rect">
            <a:avLst/>
          </a:prstGeom>
        </p:spPr>
      </p:pic>
      <p:sp>
        <p:nvSpPr>
          <p:cNvPr id="16" name="矩形 15">
            <a:extLst>
              <a:ext uri="{FF2B5EF4-FFF2-40B4-BE49-F238E27FC236}">
                <a16:creationId xmlns:a16="http://schemas.microsoft.com/office/drawing/2014/main" id="{C05B07AF-7E56-44AB-AA70-82535F2E5E11}"/>
              </a:ext>
            </a:extLst>
          </p:cNvPr>
          <p:cNvSpPr/>
          <p:nvPr/>
        </p:nvSpPr>
        <p:spPr>
          <a:xfrm>
            <a:off x="0" y="6333438"/>
            <a:ext cx="12120156" cy="584775"/>
          </a:xfrm>
          <a:prstGeom prst="rect">
            <a:avLst/>
          </a:prstGeom>
        </p:spPr>
        <p:txBody>
          <a:bodyPr wrap="square">
            <a:spAutoFit/>
          </a:bodyPr>
          <a:lstStyle/>
          <a:p>
            <a:r>
              <a:rPr lang="en-US" altLang="zh-CN"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Strand K M , </a:t>
            </a:r>
            <a:r>
              <a:rPr lang="en-US" altLang="zh-CN"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Heimstad</a:t>
            </a:r>
            <a:r>
              <a:rPr lang="en-US" altLang="zh-CN"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 , Iversen A C , et al. Mediators of the association between pre-eclampsia and cerebral palsy: population based cohort study[J]. BMJ, 2013, 347(jul09 2):f4089-f4089.</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647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50D07-6C40-4003-AA5B-70FDEAB5B565}"/>
              </a:ext>
            </a:extLst>
          </p:cNvPr>
          <p:cNvSpPr>
            <a:spLocks noGrp="1"/>
          </p:cNvSpPr>
          <p:nvPr>
            <p:ph type="title"/>
          </p:nvPr>
        </p:nvSpPr>
        <p:spPr/>
        <p:txBody>
          <a:bodyPr/>
          <a:lstStyle/>
          <a:p>
            <a:r>
              <a:rPr lang="zh-CN" altLang="en-US" dirty="0"/>
              <a:t>什么是混杂因素？</a:t>
            </a:r>
            <a:br>
              <a:rPr lang="zh-CN" altLang="en-US" dirty="0"/>
            </a:br>
            <a:endParaRPr lang="zh-CN" altLang="en-US" dirty="0"/>
          </a:p>
        </p:txBody>
      </p:sp>
      <p:sp>
        <p:nvSpPr>
          <p:cNvPr id="3" name="灯片编号占位符 2">
            <a:extLst>
              <a:ext uri="{FF2B5EF4-FFF2-40B4-BE49-F238E27FC236}">
                <a16:creationId xmlns:a16="http://schemas.microsoft.com/office/drawing/2014/main" id="{BF46F743-269B-4368-B5BD-0F5C352123C0}"/>
              </a:ext>
            </a:extLst>
          </p:cNvPr>
          <p:cNvSpPr>
            <a:spLocks noGrp="1"/>
          </p:cNvSpPr>
          <p:nvPr>
            <p:ph type="sldNum" sz="quarter" idx="12"/>
          </p:nvPr>
        </p:nvSpPr>
        <p:spPr/>
        <p:txBody>
          <a:bodyPr/>
          <a:lstStyle/>
          <a:p>
            <a:fld id="{C28551CC-5D72-479E-A636-B71D35F7E781}" type="slidenum">
              <a:rPr lang="zh-CN" altLang="en-US" smtClean="0"/>
              <a:t>3</a:t>
            </a:fld>
            <a:endParaRPr lang="zh-CN" altLang="en-US"/>
          </a:p>
        </p:txBody>
      </p:sp>
      <p:pic>
        <p:nvPicPr>
          <p:cNvPr id="1026" name="Picture 2" descr="https://timgsa.baidu.com/timg?image&amp;quality=80&amp;size=b9999_10000&amp;sec=1553952742843&amp;di=d703df1c355fcd7a084397ea7ae535bf&amp;imgtype=0&amp;src=http%3A%2F%2Fhbimg.b0.upaiyun.com%2Fb45d271549ff486dee917f80ff3932016b0fa1062549-AEgzQK_fw236">
            <a:extLst>
              <a:ext uri="{FF2B5EF4-FFF2-40B4-BE49-F238E27FC236}">
                <a16:creationId xmlns:a16="http://schemas.microsoft.com/office/drawing/2014/main" id="{F51BCE3E-A466-44EB-92D7-9A6216B565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67"/>
          <a:stretch/>
        </p:blipFill>
        <p:spPr bwMode="auto">
          <a:xfrm>
            <a:off x="7198242" y="1960092"/>
            <a:ext cx="2894884" cy="2937815"/>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https://ars.els-cdn.com/content/image/1-s2.0-S0302283809012706-gr1.jpg">
            <a:extLst>
              <a:ext uri="{FF2B5EF4-FFF2-40B4-BE49-F238E27FC236}">
                <a16:creationId xmlns:a16="http://schemas.microsoft.com/office/drawing/2014/main" id="{CBD0D5CC-15EE-4B83-916A-AB02EC75DC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0463C42B-896D-41B8-883C-6375989D138B}"/>
              </a:ext>
            </a:extLst>
          </p:cNvPr>
          <p:cNvSpPr/>
          <p:nvPr/>
        </p:nvSpPr>
        <p:spPr>
          <a:xfrm>
            <a:off x="2601248" y="2967334"/>
            <a:ext cx="3647152" cy="923330"/>
          </a:xfrm>
          <a:prstGeom prst="rect">
            <a:avLst/>
          </a:prstGeom>
        </p:spPr>
        <p:txBody>
          <a:bodyPr wrap="none">
            <a:spAutoFit/>
          </a:bodyPr>
          <a:lstStyle/>
          <a:p>
            <a:r>
              <a:rPr lang="zh-CN" altLang="en-US" sz="5400" dirty="0">
                <a:latin typeface="微软雅黑" panose="020B0503020204020204" pitchFamily="34" charset="-122"/>
                <a:ea typeface="微软雅黑" panose="020B0503020204020204" pitchFamily="34" charset="-122"/>
              </a:rPr>
              <a:t>举个栗子？</a:t>
            </a:r>
          </a:p>
        </p:txBody>
      </p:sp>
    </p:spTree>
    <p:extLst>
      <p:ext uri="{BB962C8B-B14F-4D97-AF65-F5344CB8AC3E}">
        <p14:creationId xmlns:p14="http://schemas.microsoft.com/office/powerpoint/2010/main" val="1360157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err="1"/>
              <a:t>DAG·Mediator</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30</a:t>
            </a:fld>
            <a:endParaRPr lang="zh-CN" altLang="en-US"/>
          </a:p>
        </p:txBody>
      </p:sp>
      <p:sp>
        <p:nvSpPr>
          <p:cNvPr id="4" name="文本框 3">
            <a:extLst>
              <a:ext uri="{FF2B5EF4-FFF2-40B4-BE49-F238E27FC236}">
                <a16:creationId xmlns:a16="http://schemas.microsoft.com/office/drawing/2014/main" id="{669304C2-A5B6-4C73-A177-D7D7552CA823}"/>
              </a:ext>
            </a:extLst>
          </p:cNvPr>
          <p:cNvSpPr txBox="1"/>
          <p:nvPr/>
        </p:nvSpPr>
        <p:spPr>
          <a:xfrm>
            <a:off x="312283" y="1078312"/>
            <a:ext cx="66720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子痫前期→早产</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低出生体重→新生儿脑性麻痹</a:t>
            </a:r>
          </a:p>
        </p:txBody>
      </p:sp>
      <p:pic>
        <p:nvPicPr>
          <p:cNvPr id="15" name="图片 14">
            <a:extLst>
              <a:ext uri="{FF2B5EF4-FFF2-40B4-BE49-F238E27FC236}">
                <a16:creationId xmlns:a16="http://schemas.microsoft.com/office/drawing/2014/main" id="{468EE5C2-18BC-40AD-985D-9371962F1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5913"/>
            <a:ext cx="8407832" cy="3860998"/>
          </a:xfrm>
          <a:prstGeom prst="rect">
            <a:avLst/>
          </a:prstGeom>
        </p:spPr>
      </p:pic>
      <p:sp>
        <p:nvSpPr>
          <p:cNvPr id="5" name="矩形 4">
            <a:extLst>
              <a:ext uri="{FF2B5EF4-FFF2-40B4-BE49-F238E27FC236}">
                <a16:creationId xmlns:a16="http://schemas.microsoft.com/office/drawing/2014/main" id="{7DA004E9-D286-4371-85AD-727002A2AF9D}"/>
              </a:ext>
            </a:extLst>
          </p:cNvPr>
          <p:cNvSpPr/>
          <p:nvPr/>
        </p:nvSpPr>
        <p:spPr>
          <a:xfrm>
            <a:off x="71844" y="2797318"/>
            <a:ext cx="6081824" cy="36150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A630459-51B0-4163-9F7E-E09F7F3D6D9A}"/>
              </a:ext>
            </a:extLst>
          </p:cNvPr>
          <p:cNvSpPr/>
          <p:nvPr/>
        </p:nvSpPr>
        <p:spPr>
          <a:xfrm>
            <a:off x="6792287" y="2591761"/>
            <a:ext cx="5327869" cy="3108543"/>
          </a:xfrm>
          <a:prstGeom prst="rect">
            <a:avLst/>
          </a:prstGeom>
        </p:spPr>
        <p:txBody>
          <a:bodyPr wrap="square">
            <a:spAutoFit/>
          </a:bodyPr>
          <a:lstStyle/>
          <a:p>
            <a:r>
              <a:rPr lang="zh-CN" altLang="en-US" sz="2800" b="1" dirty="0">
                <a:solidFill>
                  <a:srgbClr val="333333"/>
                </a:solidFill>
                <a:latin typeface="Times New Roman" panose="02020603050405020304" pitchFamily="18" charset="0"/>
                <a:cs typeface="Times New Roman" panose="02020603050405020304" pitchFamily="18" charset="0"/>
              </a:rPr>
              <a:t>“</a:t>
            </a:r>
            <a:r>
              <a:rPr lang="zh-CN" altLang="en-US" sz="28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母亲发生子痫前期与新生儿脑性麻痹的风险增加有关，并且主要是通过早产介导的，也可由低出生体重介导。在母亲发生子痫前期的新生儿中，出生体重正常的足月儿无发生脑性麻痹的额外风险。</a:t>
            </a:r>
            <a:r>
              <a:rPr lang="zh-CN" altLang="en-US" sz="2800" b="1" dirty="0">
                <a:solidFill>
                  <a:srgbClr val="333333"/>
                </a:solidFill>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1A170369-5B02-4318-BE98-C3D540597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647" y="2456704"/>
            <a:ext cx="5729353" cy="3318285"/>
          </a:xfrm>
          <a:prstGeom prst="rect">
            <a:avLst/>
          </a:prstGeom>
        </p:spPr>
      </p:pic>
      <p:sp>
        <p:nvSpPr>
          <p:cNvPr id="14" name="矩形 13">
            <a:extLst>
              <a:ext uri="{FF2B5EF4-FFF2-40B4-BE49-F238E27FC236}">
                <a16:creationId xmlns:a16="http://schemas.microsoft.com/office/drawing/2014/main" id="{3D33A68B-2F63-458B-AB89-0BDC3043FE05}"/>
              </a:ext>
            </a:extLst>
          </p:cNvPr>
          <p:cNvSpPr/>
          <p:nvPr/>
        </p:nvSpPr>
        <p:spPr>
          <a:xfrm>
            <a:off x="0" y="6333438"/>
            <a:ext cx="12120156" cy="584775"/>
          </a:xfrm>
          <a:prstGeom prst="rect">
            <a:avLst/>
          </a:prstGeom>
        </p:spPr>
        <p:txBody>
          <a:bodyPr wrap="square">
            <a:spAutoFit/>
          </a:bodyPr>
          <a:lstStyle/>
          <a:p>
            <a:r>
              <a:rPr lang="en-US" altLang="zh-CN"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Strand K M , </a:t>
            </a:r>
            <a:r>
              <a:rPr lang="en-US" altLang="zh-CN"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Heimstad</a:t>
            </a:r>
            <a:r>
              <a:rPr lang="en-US" altLang="zh-CN"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 , Iversen A C , et al. Mediators of the association between pre-eclampsia and cerebral palsy: population based cohort study[J]. BMJ, 2013, 347(jul09 2):f4089-f4089.</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90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50D07-6C40-4003-AA5B-70FDEAB5B565}"/>
              </a:ext>
            </a:extLst>
          </p:cNvPr>
          <p:cNvSpPr>
            <a:spLocks noGrp="1"/>
          </p:cNvSpPr>
          <p:nvPr>
            <p:ph type="title"/>
          </p:nvPr>
        </p:nvSpPr>
        <p:spPr/>
        <p:txBody>
          <a:bodyPr/>
          <a:lstStyle/>
          <a:p>
            <a:r>
              <a:rPr lang="zh-CN" altLang="en-US" dirty="0"/>
              <a:t>举个栗子</a:t>
            </a:r>
            <a:br>
              <a:rPr lang="zh-CN" altLang="en-US" dirty="0"/>
            </a:br>
            <a:endParaRPr lang="zh-CN" altLang="en-US" dirty="0"/>
          </a:p>
        </p:txBody>
      </p:sp>
      <p:sp>
        <p:nvSpPr>
          <p:cNvPr id="3" name="灯片编号占位符 2">
            <a:extLst>
              <a:ext uri="{FF2B5EF4-FFF2-40B4-BE49-F238E27FC236}">
                <a16:creationId xmlns:a16="http://schemas.microsoft.com/office/drawing/2014/main" id="{BF46F743-269B-4368-B5BD-0F5C352123C0}"/>
              </a:ext>
            </a:extLst>
          </p:cNvPr>
          <p:cNvSpPr>
            <a:spLocks noGrp="1"/>
          </p:cNvSpPr>
          <p:nvPr>
            <p:ph type="sldNum" sz="quarter" idx="12"/>
          </p:nvPr>
        </p:nvSpPr>
        <p:spPr/>
        <p:txBody>
          <a:bodyPr/>
          <a:lstStyle/>
          <a:p>
            <a:fld id="{C28551CC-5D72-479E-A636-B71D35F7E781}" type="slidenum">
              <a:rPr lang="zh-CN" altLang="en-US" smtClean="0"/>
              <a:t>31</a:t>
            </a:fld>
            <a:endParaRPr lang="zh-CN" altLang="en-US"/>
          </a:p>
        </p:txBody>
      </p:sp>
      <p:pic>
        <p:nvPicPr>
          <p:cNvPr id="1026" name="Picture 2" descr="https://timgsa.baidu.com/timg?image&amp;quality=80&amp;size=b9999_10000&amp;sec=1553952742843&amp;di=d703df1c355fcd7a084397ea7ae535bf&amp;imgtype=0&amp;src=http%3A%2F%2Fhbimg.b0.upaiyun.com%2Fb45d271549ff486dee917f80ff3932016b0fa1062549-AEgzQK_fw236">
            <a:extLst>
              <a:ext uri="{FF2B5EF4-FFF2-40B4-BE49-F238E27FC236}">
                <a16:creationId xmlns:a16="http://schemas.microsoft.com/office/drawing/2014/main" id="{F51BCE3E-A466-44EB-92D7-9A6216B565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67"/>
          <a:stretch/>
        </p:blipFill>
        <p:spPr bwMode="auto">
          <a:xfrm>
            <a:off x="2670848" y="0"/>
            <a:ext cx="1125415" cy="1142105"/>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https://ars.els-cdn.com/content/image/1-s2.0-S0302283809012706-gr1.jpg">
            <a:extLst>
              <a:ext uri="{FF2B5EF4-FFF2-40B4-BE49-F238E27FC236}">
                <a16:creationId xmlns:a16="http://schemas.microsoft.com/office/drawing/2014/main" id="{CBD0D5CC-15EE-4B83-916A-AB02EC75DC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2" descr="https://ars.els-cdn.com/content/image/1-s2.0-S0302283809012706-gr1.jpg">
            <a:extLst>
              <a:ext uri="{FF2B5EF4-FFF2-40B4-BE49-F238E27FC236}">
                <a16:creationId xmlns:a16="http://schemas.microsoft.com/office/drawing/2014/main" id="{C377967C-41F4-4E31-A439-6DDA132D66B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73977892-E139-43DD-9F22-54C8117D01BE}"/>
              </a:ext>
            </a:extLst>
          </p:cNvPr>
          <p:cNvSpPr txBox="1"/>
          <p:nvPr/>
        </p:nvSpPr>
        <p:spPr>
          <a:xfrm>
            <a:off x="224244" y="1397896"/>
            <a:ext cx="11691261" cy="44373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rPr>
              <a:t>上世纪</a:t>
            </a:r>
            <a:r>
              <a:rPr lang="en-US" altLang="zh-CN" sz="3200" dirty="0">
                <a:latin typeface="微软雅黑" panose="020B0503020204020204" pitchFamily="34" charset="-122"/>
                <a:ea typeface="微软雅黑" panose="020B0503020204020204" pitchFamily="34" charset="-122"/>
              </a:rPr>
              <a:t>70</a:t>
            </a:r>
            <a:r>
              <a:rPr lang="zh-CN" altLang="en-US" sz="3200" dirty="0">
                <a:latin typeface="微软雅黑" panose="020B0503020204020204" pitchFamily="34" charset="-122"/>
                <a:ea typeface="微软雅黑" panose="020B0503020204020204" pitchFamily="34" charset="-122"/>
              </a:rPr>
              <a:t>年代，流行病学家发现服用雌激素的女性宫颈癌确诊率较高。</a:t>
            </a:r>
            <a:endParaRPr lang="en-US" altLang="zh-CN" sz="3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rPr>
              <a:t>对此现象，有两个可能的解释：</a:t>
            </a:r>
            <a:endParaRPr lang="en-US" altLang="zh-CN" sz="3200" dirty="0">
              <a:latin typeface="微软雅黑" panose="020B0503020204020204" pitchFamily="34" charset="-122"/>
              <a:ea typeface="微软雅黑" panose="020B0503020204020204" pitchFamily="34" charset="-122"/>
            </a:endParaRPr>
          </a:p>
          <a:p>
            <a:pPr marL="1485900" lvl="2" indent="-571500">
              <a:lnSpc>
                <a:spcPct val="150000"/>
              </a:lnSpc>
              <a:buFont typeface="+mj-lt"/>
              <a:buAutoNum type="romanUcPeriod"/>
            </a:pPr>
            <a:r>
              <a:rPr lang="zh-CN" altLang="en-US" sz="3200" dirty="0">
                <a:latin typeface="微软雅黑" panose="020B0503020204020204" pitchFamily="34" charset="-122"/>
                <a:ea typeface="微软雅黑" panose="020B0503020204020204" pitchFamily="34" charset="-122"/>
              </a:rPr>
              <a:t>雌激素导致了宫颈癌的发生</a:t>
            </a:r>
            <a:endParaRPr lang="en-US" altLang="zh-CN" sz="3200" dirty="0">
              <a:latin typeface="微软雅黑" panose="020B0503020204020204" pitchFamily="34" charset="-122"/>
              <a:ea typeface="微软雅黑" panose="020B0503020204020204" pitchFamily="34" charset="-122"/>
            </a:endParaRPr>
          </a:p>
          <a:p>
            <a:pPr marL="1485900" lvl="2" indent="-571500">
              <a:lnSpc>
                <a:spcPct val="150000"/>
              </a:lnSpc>
              <a:buFont typeface="+mj-lt"/>
              <a:buAutoNum type="romanUcPeriod"/>
            </a:pPr>
            <a:r>
              <a:rPr lang="zh-CN" altLang="en-US" sz="3200" dirty="0">
                <a:latin typeface="微软雅黑" panose="020B0503020204020204" pitchFamily="34" charset="-122"/>
                <a:ea typeface="微软雅黑" panose="020B0503020204020204" pitchFamily="34" charset="-122"/>
              </a:rPr>
              <a:t>雌激素增加了</a:t>
            </a:r>
            <a:r>
              <a:rPr lang="zh-CN" altLang="en-US" sz="3200" dirty="0">
                <a:solidFill>
                  <a:srgbClr val="FF0000"/>
                </a:solidFill>
                <a:latin typeface="微软雅黑" panose="020B0503020204020204" pitchFamily="34" charset="-122"/>
                <a:ea typeface="微软雅黑" panose="020B0503020204020204" pitchFamily="34" charset="-122"/>
              </a:rPr>
              <a:t>子宫流血</a:t>
            </a:r>
            <a:r>
              <a:rPr lang="zh-CN" altLang="en-US" sz="3200" dirty="0">
                <a:latin typeface="微软雅黑" panose="020B0503020204020204" pitchFamily="34" charset="-122"/>
                <a:ea typeface="微软雅黑" panose="020B0503020204020204" pitchFamily="34" charset="-122"/>
              </a:rPr>
              <a:t>的风险，而宫颈癌也会导致子宫流血，促使了宫颈癌的发现和诊断</a:t>
            </a:r>
            <a:endParaRPr lang="en-US" altLang="zh-CN"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1637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4" y="266424"/>
            <a:ext cx="6424749" cy="665072"/>
          </a:xfrm>
        </p:spPr>
        <p:txBody>
          <a:bodyPr/>
          <a:lstStyle/>
          <a:p>
            <a:r>
              <a:rPr lang="en-US" altLang="zh-CN" dirty="0" err="1"/>
              <a:t>DAG·Collider</a:t>
            </a:r>
            <a:r>
              <a:rPr lang="en-US" altLang="zh-CN" dirty="0"/>
              <a:t> bias</a:t>
            </a:r>
            <a:endParaRPr lang="zh-CN" altLang="en-US" dirty="0"/>
          </a:p>
        </p:txBody>
      </p:sp>
      <p:pic>
        <p:nvPicPr>
          <p:cNvPr id="20" name="图片 19">
            <a:extLst>
              <a:ext uri="{FF2B5EF4-FFF2-40B4-BE49-F238E27FC236}">
                <a16:creationId xmlns:a16="http://schemas.microsoft.com/office/drawing/2014/main" id="{65889E44-7521-4882-A204-49DE5CF52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95" y="1723397"/>
            <a:ext cx="6007347" cy="3977215"/>
          </a:xfrm>
          <a:prstGeom prst="rect">
            <a:avLst/>
          </a:prstGeom>
        </p:spPr>
      </p:pic>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32</a:t>
            </a:fld>
            <a:endParaRPr lang="zh-CN" altLang="en-US"/>
          </a:p>
        </p:txBody>
      </p:sp>
      <p:cxnSp>
        <p:nvCxnSpPr>
          <p:cNvPr id="12" name="直接箭头连接符 11">
            <a:extLst>
              <a:ext uri="{FF2B5EF4-FFF2-40B4-BE49-F238E27FC236}">
                <a16:creationId xmlns:a16="http://schemas.microsoft.com/office/drawing/2014/main" id="{9EF3D487-7C43-4E09-A980-E8C665367537}"/>
              </a:ext>
            </a:extLst>
          </p:cNvPr>
          <p:cNvCxnSpPr/>
          <p:nvPr/>
        </p:nvCxnSpPr>
        <p:spPr>
          <a:xfrm flipV="1">
            <a:off x="1063256" y="2137144"/>
            <a:ext cx="1552353" cy="2488019"/>
          </a:xfrm>
          <a:prstGeom prst="straightConnector1">
            <a:avLst/>
          </a:prstGeom>
          <a:ln w="38100" cap="flat" cmpd="sng" algn="ctr">
            <a:solidFill>
              <a:schemeClr val="accent2"/>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文本框 12">
            <a:extLst>
              <a:ext uri="{FF2B5EF4-FFF2-40B4-BE49-F238E27FC236}">
                <a16:creationId xmlns:a16="http://schemas.microsoft.com/office/drawing/2014/main" id="{93676E83-090E-41DA-8546-E9A373831B3B}"/>
              </a:ext>
            </a:extLst>
          </p:cNvPr>
          <p:cNvSpPr txBox="1"/>
          <p:nvPr/>
        </p:nvSpPr>
        <p:spPr>
          <a:xfrm>
            <a:off x="6367053" y="975407"/>
            <a:ext cx="5548452"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观察到的</a:t>
            </a:r>
            <a:r>
              <a:rPr lang="zh-CN" altLang="en-US" sz="2800" dirty="0">
                <a:solidFill>
                  <a:srgbClr val="FF0000"/>
                </a:solidFill>
                <a:latin typeface="微软雅黑" panose="020B0503020204020204" pitchFamily="34" charset="-122"/>
                <a:ea typeface="微软雅黑" panose="020B0503020204020204" pitchFamily="34" charset="-122"/>
              </a:rPr>
              <a:t>使用雌激素</a:t>
            </a:r>
            <a:r>
              <a:rPr lang="zh-CN" altLang="en-US" sz="2800" dirty="0">
                <a:latin typeface="微软雅黑" panose="020B0503020204020204" pitchFamily="34" charset="-122"/>
                <a:ea typeface="微软雅黑" panose="020B0503020204020204" pitchFamily="34" charset="-122"/>
              </a:rPr>
              <a:t>与</a:t>
            </a:r>
            <a:r>
              <a:rPr lang="zh-CN" altLang="en-US" sz="2800" dirty="0">
                <a:solidFill>
                  <a:srgbClr val="FF0000"/>
                </a:solidFill>
                <a:latin typeface="微软雅黑" panose="020B0503020204020204" pitchFamily="34" charset="-122"/>
                <a:ea typeface="微软雅黑" panose="020B0503020204020204" pitchFamily="34" charset="-122"/>
              </a:rPr>
              <a:t>被诊断子宫颈癌</a:t>
            </a:r>
            <a:r>
              <a:rPr lang="zh-CN" altLang="en-US" sz="2800" dirty="0">
                <a:latin typeface="微软雅黑" panose="020B0503020204020204" pitchFamily="34" charset="-122"/>
                <a:ea typeface="微软雅黑" panose="020B0503020204020204" pitchFamily="34" charset="-122"/>
              </a:rPr>
              <a:t>有关，有以下两种路径</a:t>
            </a: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雌激素导致宫颈癌发生（真实因果）</a:t>
            </a:r>
            <a:endParaRPr lang="en-US" altLang="zh-CN" sz="28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B </a:t>
            </a:r>
            <a:r>
              <a:rPr lang="zh-CN" altLang="en-US" sz="2800" dirty="0">
                <a:latin typeface="微软雅黑" panose="020B0503020204020204" pitchFamily="34" charset="-122"/>
                <a:ea typeface="微软雅黑" panose="020B0503020204020204" pitchFamily="34" charset="-122"/>
              </a:rPr>
              <a:t>雌激素导致子宫出血，子宫出血促使了宫颈癌的诊断（检出症候偏倚）</a:t>
            </a:r>
            <a:endParaRPr lang="en-US" altLang="zh-CN" sz="28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D56D1F8-6C0E-432C-A236-E8DF589478CF}"/>
              </a:ext>
            </a:extLst>
          </p:cNvPr>
          <p:cNvSpPr txBox="1"/>
          <p:nvPr/>
        </p:nvSpPr>
        <p:spPr>
          <a:xfrm>
            <a:off x="1524172" y="2935503"/>
            <a:ext cx="351378" cy="369332"/>
          </a:xfrm>
          <a:prstGeom prst="rect">
            <a:avLst/>
          </a:prstGeom>
          <a:noFill/>
        </p:spPr>
        <p:txBody>
          <a:bodyPr wrap="none" rtlCol="0">
            <a:spAutoFit/>
          </a:bodyPr>
          <a:lstStyle/>
          <a:p>
            <a:r>
              <a:rPr lang="en-US" altLang="zh-CN" b="1" dirty="0">
                <a:solidFill>
                  <a:srgbClr val="C00000"/>
                </a:solidFill>
                <a:latin typeface="Times New Roman" panose="02020603050405020304" pitchFamily="18" charset="0"/>
                <a:cs typeface="Times New Roman" panose="02020603050405020304" pitchFamily="18" charset="0"/>
              </a:rPr>
              <a:t>A</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860F34C-DB3C-42B5-A36C-CAB527A4BF0B}"/>
              </a:ext>
            </a:extLst>
          </p:cNvPr>
          <p:cNvSpPr txBox="1"/>
          <p:nvPr/>
        </p:nvSpPr>
        <p:spPr>
          <a:xfrm>
            <a:off x="3549082" y="2976695"/>
            <a:ext cx="351378" cy="369332"/>
          </a:xfrm>
          <a:prstGeom prst="rect">
            <a:avLst/>
          </a:prstGeom>
          <a:noFill/>
        </p:spPr>
        <p:txBody>
          <a:bodyPr wrap="none" rtlCol="0">
            <a:spAutoFit/>
          </a:bodyPr>
          <a:lstStyle/>
          <a:p>
            <a:r>
              <a:rPr lang="en-US" altLang="zh-CN" b="1" dirty="0">
                <a:solidFill>
                  <a:srgbClr val="C00000"/>
                </a:solidFill>
                <a:latin typeface="Times New Roman" panose="02020603050405020304" pitchFamily="18" charset="0"/>
                <a:cs typeface="Times New Roman" panose="02020603050405020304" pitchFamily="18" charset="0"/>
              </a:rPr>
              <a:t>A</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C3F1066C-439F-49FA-9F76-48828D3D596D}"/>
              </a:ext>
            </a:extLst>
          </p:cNvPr>
          <p:cNvSpPr txBox="1"/>
          <p:nvPr/>
        </p:nvSpPr>
        <p:spPr>
          <a:xfrm>
            <a:off x="1663743" y="4024183"/>
            <a:ext cx="338554" cy="369332"/>
          </a:xfrm>
          <a:prstGeom prst="rect">
            <a:avLst/>
          </a:prstGeom>
          <a:noFill/>
        </p:spPr>
        <p:txBody>
          <a:bodyPr wrap="none" rtlCol="0">
            <a:spAutoFit/>
          </a:bodyPr>
          <a:lstStyle/>
          <a:p>
            <a:r>
              <a:rPr lang="en-US" altLang="zh-CN" b="1" dirty="0">
                <a:solidFill>
                  <a:srgbClr val="C00000"/>
                </a:solidFill>
                <a:latin typeface="Times New Roman" panose="02020603050405020304" pitchFamily="18" charset="0"/>
                <a:cs typeface="Times New Roman" panose="02020603050405020304" pitchFamily="18" charset="0"/>
              </a:rPr>
              <a:t>B</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B2A4EAF3-6F8B-40A9-9A80-5AD813963B3B}"/>
              </a:ext>
            </a:extLst>
          </p:cNvPr>
          <p:cNvSpPr txBox="1"/>
          <p:nvPr/>
        </p:nvSpPr>
        <p:spPr>
          <a:xfrm>
            <a:off x="3724771" y="4137928"/>
            <a:ext cx="338554" cy="369332"/>
          </a:xfrm>
          <a:prstGeom prst="rect">
            <a:avLst/>
          </a:prstGeom>
          <a:noFill/>
        </p:spPr>
        <p:txBody>
          <a:bodyPr wrap="none" rtlCol="0">
            <a:spAutoFit/>
          </a:bodyPr>
          <a:lstStyle/>
          <a:p>
            <a:r>
              <a:rPr lang="en-US" altLang="zh-CN" b="1" dirty="0">
                <a:solidFill>
                  <a:srgbClr val="C00000"/>
                </a:solidFill>
                <a:latin typeface="Times New Roman" panose="02020603050405020304" pitchFamily="18" charset="0"/>
                <a:cs typeface="Times New Roman" panose="02020603050405020304" pitchFamily="18" charset="0"/>
              </a:rPr>
              <a:t>B</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1E8D46D3-C75E-406B-A8CD-AA73F17DF9C9}"/>
              </a:ext>
            </a:extLst>
          </p:cNvPr>
          <p:cNvSpPr/>
          <p:nvPr/>
        </p:nvSpPr>
        <p:spPr>
          <a:xfrm>
            <a:off x="6367053" y="5140859"/>
            <a:ext cx="5348008" cy="1384995"/>
          </a:xfrm>
          <a:prstGeom prst="rect">
            <a:avLst/>
          </a:prstGeom>
        </p:spPr>
        <p:txBody>
          <a:bodyPr wrap="square">
            <a:spAutoFit/>
          </a:bodyPr>
          <a:lstStyle/>
          <a:p>
            <a:pPr marL="342900" indent="-342900">
              <a:buFont typeface="Arial" panose="020B0604020202020204" pitchFamily="34" charset="0"/>
              <a:buChar char="•"/>
            </a:pPr>
            <a:r>
              <a:rPr lang="zh-CN" altLang="en-US" sz="2800" dirty="0">
                <a:solidFill>
                  <a:prstClr val="black"/>
                </a:solidFill>
                <a:latin typeface="微软雅黑" panose="020B0503020204020204" pitchFamily="34" charset="-122"/>
                <a:ea typeface="微软雅黑" panose="020B0503020204020204" pitchFamily="34" charset="-122"/>
              </a:rPr>
              <a:t>如果控制了子宫是否出血这一变量，可以阻断路径</a:t>
            </a:r>
            <a:r>
              <a:rPr lang="en-US" altLang="zh-CN" sz="2800" dirty="0">
                <a:solidFill>
                  <a:prstClr val="black"/>
                </a:solidFill>
                <a:latin typeface="微软雅黑" panose="020B0503020204020204" pitchFamily="34" charset="-122"/>
                <a:ea typeface="微软雅黑" panose="020B0503020204020204" pitchFamily="34" charset="-122"/>
              </a:rPr>
              <a:t>B</a:t>
            </a:r>
            <a:r>
              <a:rPr lang="zh-CN" altLang="en-US" sz="2800" dirty="0">
                <a:solidFill>
                  <a:prstClr val="black"/>
                </a:solidFill>
                <a:latin typeface="微软雅黑" panose="020B0503020204020204" pitchFamily="34" charset="-122"/>
                <a:ea typeface="微软雅黑" panose="020B0503020204020204" pitchFamily="34" charset="-122"/>
              </a:rPr>
              <a:t>，但又开放了路径</a:t>
            </a:r>
            <a:r>
              <a:rPr lang="en-US" altLang="zh-CN" sz="2800" dirty="0">
                <a:solidFill>
                  <a:prstClr val="black"/>
                </a:solidFill>
                <a:latin typeface="微软雅黑" panose="020B0503020204020204" pitchFamily="34" charset="-122"/>
                <a:ea typeface="微软雅黑" panose="020B0503020204020204" pitchFamily="34" charset="-122"/>
              </a:rPr>
              <a:t>C</a:t>
            </a:r>
            <a:endParaRPr lang="zh-CN" altLang="en-US" sz="2000" dirty="0"/>
          </a:p>
        </p:txBody>
      </p:sp>
      <p:sp>
        <p:nvSpPr>
          <p:cNvPr id="23" name="矩形 22">
            <a:extLst>
              <a:ext uri="{FF2B5EF4-FFF2-40B4-BE49-F238E27FC236}">
                <a16:creationId xmlns:a16="http://schemas.microsoft.com/office/drawing/2014/main" id="{A63CA5BF-A2A5-46A0-ACB2-40F00259557D}"/>
              </a:ext>
            </a:extLst>
          </p:cNvPr>
          <p:cNvSpPr/>
          <p:nvPr/>
        </p:nvSpPr>
        <p:spPr>
          <a:xfrm>
            <a:off x="2615609" y="3519377"/>
            <a:ext cx="600487" cy="5048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702130B-FBA9-4526-8627-1DCF59FF713A}"/>
              </a:ext>
            </a:extLst>
          </p:cNvPr>
          <p:cNvSpPr txBox="1"/>
          <p:nvPr/>
        </p:nvSpPr>
        <p:spPr>
          <a:xfrm>
            <a:off x="1909819" y="3812420"/>
            <a:ext cx="351378" cy="369332"/>
          </a:xfrm>
          <a:prstGeom prst="rect">
            <a:avLst/>
          </a:prstGeom>
          <a:noFill/>
        </p:spPr>
        <p:txBody>
          <a:bodyPr wrap="none" rtlCol="0">
            <a:spAutoFit/>
          </a:bodyPr>
          <a:lstStyle/>
          <a:p>
            <a:r>
              <a:rPr lang="en-US" altLang="zh-CN" b="1" dirty="0">
                <a:solidFill>
                  <a:srgbClr val="C00000"/>
                </a:solidFill>
                <a:latin typeface="Times New Roman" panose="02020603050405020304" pitchFamily="18" charset="0"/>
                <a:cs typeface="Times New Roman" panose="02020603050405020304" pitchFamily="18" charset="0"/>
              </a:rPr>
              <a:t>C</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0ECB08B1-D8BB-42E7-AB06-C3811C6FE25D}"/>
              </a:ext>
            </a:extLst>
          </p:cNvPr>
          <p:cNvSpPr txBox="1"/>
          <p:nvPr/>
        </p:nvSpPr>
        <p:spPr>
          <a:xfrm>
            <a:off x="2532073" y="2727476"/>
            <a:ext cx="351378" cy="369332"/>
          </a:xfrm>
          <a:prstGeom prst="rect">
            <a:avLst/>
          </a:prstGeom>
          <a:noFill/>
        </p:spPr>
        <p:txBody>
          <a:bodyPr wrap="none" rtlCol="0">
            <a:spAutoFit/>
          </a:bodyPr>
          <a:lstStyle/>
          <a:p>
            <a:r>
              <a:rPr lang="en-US" altLang="zh-CN" b="1" dirty="0">
                <a:solidFill>
                  <a:srgbClr val="C00000"/>
                </a:solidFill>
                <a:latin typeface="Times New Roman" panose="02020603050405020304" pitchFamily="18" charset="0"/>
                <a:cs typeface="Times New Roman" panose="02020603050405020304" pitchFamily="18" charset="0"/>
              </a:rPr>
              <a:t>C</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D5EA1DE-E5B8-45E3-8A48-D0E81F293B2C}"/>
              </a:ext>
            </a:extLst>
          </p:cNvPr>
          <p:cNvSpPr txBox="1"/>
          <p:nvPr/>
        </p:nvSpPr>
        <p:spPr>
          <a:xfrm>
            <a:off x="3711947" y="3380806"/>
            <a:ext cx="351378" cy="369332"/>
          </a:xfrm>
          <a:prstGeom prst="rect">
            <a:avLst/>
          </a:prstGeom>
          <a:noFill/>
        </p:spPr>
        <p:txBody>
          <a:bodyPr wrap="none" rtlCol="0">
            <a:spAutoFit/>
          </a:bodyPr>
          <a:lstStyle/>
          <a:p>
            <a:r>
              <a:rPr lang="en-US" altLang="zh-CN" b="1" dirty="0">
                <a:solidFill>
                  <a:srgbClr val="C00000"/>
                </a:solidFill>
                <a:latin typeface="Times New Roman" panose="02020603050405020304" pitchFamily="18" charset="0"/>
                <a:cs typeface="Times New Roman" panose="02020603050405020304" pitchFamily="18" charset="0"/>
              </a:rPr>
              <a:t>C</a:t>
            </a:r>
            <a:endParaRPr lang="zh-CN" altLang="en-US"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35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P spid="23" grpId="0" animBg="1"/>
      <p:bldP spid="24" grpId="0"/>
      <p:bldP spid="25"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err="1"/>
              <a:t>DAG·Collider</a:t>
            </a:r>
            <a:r>
              <a:rPr lang="en-US" altLang="zh-CN" dirty="0"/>
              <a:t> bias</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33</a:t>
            </a:fld>
            <a:endParaRPr lang="zh-CN" altLang="en-US"/>
          </a:p>
        </p:txBody>
      </p:sp>
      <p:pic>
        <p:nvPicPr>
          <p:cNvPr id="5" name="图片 4">
            <a:extLst>
              <a:ext uri="{FF2B5EF4-FFF2-40B4-BE49-F238E27FC236}">
                <a16:creationId xmlns:a16="http://schemas.microsoft.com/office/drawing/2014/main" id="{66DAB414-B482-45EF-B98B-5702F3B9B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69142"/>
            <a:ext cx="6154549" cy="4131927"/>
          </a:xfrm>
          <a:prstGeom prst="rect">
            <a:avLst/>
          </a:prstGeom>
        </p:spPr>
      </p:pic>
      <p:cxnSp>
        <p:nvCxnSpPr>
          <p:cNvPr id="7" name="直接箭头连接符 6">
            <a:extLst>
              <a:ext uri="{FF2B5EF4-FFF2-40B4-BE49-F238E27FC236}">
                <a16:creationId xmlns:a16="http://schemas.microsoft.com/office/drawing/2014/main" id="{2C904B38-6C0F-432B-8302-B3A56C289D86}"/>
              </a:ext>
            </a:extLst>
          </p:cNvPr>
          <p:cNvCxnSpPr/>
          <p:nvPr/>
        </p:nvCxnSpPr>
        <p:spPr>
          <a:xfrm flipV="1">
            <a:off x="744280" y="2312580"/>
            <a:ext cx="1552353" cy="2488019"/>
          </a:xfrm>
          <a:prstGeom prst="straightConnector1">
            <a:avLst/>
          </a:prstGeom>
          <a:ln w="38100" cap="flat" cmpd="sng" algn="ctr">
            <a:solidFill>
              <a:schemeClr val="accent2"/>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乘号 7">
            <a:extLst>
              <a:ext uri="{FF2B5EF4-FFF2-40B4-BE49-F238E27FC236}">
                <a16:creationId xmlns:a16="http://schemas.microsoft.com/office/drawing/2014/main" id="{E4B555BE-403D-457A-BC86-BBB809AF1670}"/>
              </a:ext>
            </a:extLst>
          </p:cNvPr>
          <p:cNvSpPr/>
          <p:nvPr/>
        </p:nvSpPr>
        <p:spPr>
          <a:xfrm>
            <a:off x="3113336" y="4125432"/>
            <a:ext cx="574158" cy="473149"/>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21319BC1-C4AA-4BD9-B0CE-4A1F32EC87E2}"/>
              </a:ext>
            </a:extLst>
          </p:cNvPr>
          <p:cNvSpPr txBox="1"/>
          <p:nvPr/>
        </p:nvSpPr>
        <p:spPr>
          <a:xfrm>
            <a:off x="6248400" y="1819168"/>
            <a:ext cx="5548452" cy="4031873"/>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rPr>
              <a:t>如何证实</a:t>
            </a:r>
            <a:r>
              <a:rPr lang="zh-CN" altLang="en-US" sz="3200" dirty="0">
                <a:solidFill>
                  <a:srgbClr val="C00000"/>
                </a:solidFill>
                <a:latin typeface="微软雅黑" panose="020B0503020204020204" pitchFamily="34" charset="-122"/>
                <a:ea typeface="微软雅黑" panose="020B0503020204020204" pitchFamily="34" charset="-122"/>
              </a:rPr>
              <a:t>使用雌激素</a:t>
            </a:r>
            <a:r>
              <a:rPr lang="zh-CN" altLang="en-US" sz="3200" dirty="0">
                <a:latin typeface="微软雅黑" panose="020B0503020204020204" pitchFamily="34" charset="-122"/>
                <a:ea typeface="微软雅黑" panose="020B0503020204020204" pitchFamily="34" charset="-122"/>
              </a:rPr>
              <a:t>导致</a:t>
            </a:r>
            <a:r>
              <a:rPr lang="zh-CN" altLang="en-US" sz="3200" dirty="0">
                <a:solidFill>
                  <a:srgbClr val="C00000"/>
                </a:solidFill>
                <a:latin typeface="微软雅黑" panose="020B0503020204020204" pitchFamily="34" charset="-122"/>
                <a:ea typeface="微软雅黑" panose="020B0503020204020204" pitchFamily="34" charset="-122"/>
              </a:rPr>
              <a:t>被诊断为子宫颈癌</a:t>
            </a:r>
            <a:r>
              <a:rPr lang="zh-CN" altLang="en-US" sz="3200" dirty="0">
                <a:latin typeface="微软雅黑" panose="020B0503020204020204" pitchFamily="34" charset="-122"/>
                <a:ea typeface="微软雅黑" panose="020B0503020204020204" pitchFamily="34" charset="-122"/>
              </a:rPr>
              <a:t>的机会增高  </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是因为  </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en-US" altLang="zh-CN" sz="3200" dirty="0">
                <a:solidFill>
                  <a:srgbClr val="C00000"/>
                </a:solidFill>
                <a:latin typeface="微软雅黑" panose="020B0503020204020204" pitchFamily="34" charset="-122"/>
                <a:ea typeface="微软雅黑" panose="020B0503020204020204" pitchFamily="34" charset="-122"/>
              </a:rPr>
              <a:t>   </a:t>
            </a:r>
            <a:r>
              <a:rPr lang="zh-CN" altLang="en-US" sz="3200" dirty="0">
                <a:solidFill>
                  <a:srgbClr val="C00000"/>
                </a:solidFill>
                <a:latin typeface="微软雅黑" panose="020B0503020204020204" pitchFamily="34" charset="-122"/>
                <a:ea typeface="微软雅黑" panose="020B0503020204020204" pitchFamily="34" charset="-122"/>
              </a:rPr>
              <a:t>使用雌激素</a:t>
            </a:r>
            <a:r>
              <a:rPr lang="zh-CN" altLang="en-US" sz="3200" dirty="0">
                <a:latin typeface="微软雅黑" panose="020B0503020204020204" pitchFamily="34" charset="-122"/>
                <a:ea typeface="微软雅黑" panose="020B0503020204020204" pitchFamily="34" charset="-122"/>
              </a:rPr>
              <a:t>导致了</a:t>
            </a:r>
            <a:r>
              <a:rPr lang="zh-CN" altLang="en-US" sz="3200" dirty="0">
                <a:solidFill>
                  <a:srgbClr val="C00000"/>
                </a:solidFill>
                <a:latin typeface="微软雅黑" panose="020B0503020204020204" pitchFamily="34" charset="-122"/>
                <a:ea typeface="微软雅黑" panose="020B0503020204020204" pitchFamily="34" charset="-122"/>
              </a:rPr>
              <a:t>子宫颈癌发病</a:t>
            </a:r>
            <a:r>
              <a:rPr lang="zh-CN" altLang="en-US" sz="3200" dirty="0">
                <a:latin typeface="微软雅黑" panose="020B0503020204020204" pitchFamily="34" charset="-122"/>
                <a:ea typeface="微软雅黑" panose="020B0503020204020204" pitchFamily="34" charset="-122"/>
              </a:rPr>
              <a:t>呢？ （如何避免检出症候偏倚？）</a:t>
            </a:r>
            <a:endParaRPr lang="en-US" altLang="zh-CN" sz="3200" dirty="0">
              <a:latin typeface="微软雅黑" panose="020B0503020204020204" pitchFamily="34" charset="-122"/>
              <a:ea typeface="微软雅黑" panose="020B0503020204020204" pitchFamily="34" charset="-122"/>
            </a:endParaRPr>
          </a:p>
        </p:txBody>
      </p:sp>
      <p:sp>
        <p:nvSpPr>
          <p:cNvPr id="4" name="AutoShape 2" descr="图像">
            <a:extLst>
              <a:ext uri="{FF2B5EF4-FFF2-40B4-BE49-F238E27FC236}">
                <a16:creationId xmlns:a16="http://schemas.microsoft.com/office/drawing/2014/main" id="{149E5FD6-F2F3-4C25-B1B8-F75CB4E721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0202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err="1"/>
              <a:t>DAG·Collider</a:t>
            </a:r>
            <a:r>
              <a:rPr lang="en-US" altLang="zh-CN" dirty="0"/>
              <a:t> bias</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34</a:t>
            </a:fld>
            <a:endParaRPr lang="zh-CN" altLang="en-US"/>
          </a:p>
        </p:txBody>
      </p:sp>
      <p:sp>
        <p:nvSpPr>
          <p:cNvPr id="4" name="AutoShape 2" descr="图像">
            <a:extLst>
              <a:ext uri="{FF2B5EF4-FFF2-40B4-BE49-F238E27FC236}">
                <a16:creationId xmlns:a16="http://schemas.microsoft.com/office/drawing/2014/main" id="{149E5FD6-F2F3-4C25-B1B8-F75CB4E721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01F27AA5-7EBD-49E1-AC34-5FAE21205B7E}"/>
              </a:ext>
            </a:extLst>
          </p:cNvPr>
          <p:cNvPicPr>
            <a:picLocks noChangeAspect="1"/>
          </p:cNvPicPr>
          <p:nvPr/>
        </p:nvPicPr>
        <p:blipFill>
          <a:blip r:embed="rId2"/>
          <a:stretch>
            <a:fillRect/>
          </a:stretch>
        </p:blipFill>
        <p:spPr>
          <a:xfrm>
            <a:off x="3069360" y="1739810"/>
            <a:ext cx="5748479" cy="4246304"/>
          </a:xfrm>
          <a:prstGeom prst="rect">
            <a:avLst/>
          </a:prstGeom>
        </p:spPr>
      </p:pic>
      <p:cxnSp>
        <p:nvCxnSpPr>
          <p:cNvPr id="12" name="直接箭头连接符 11">
            <a:extLst>
              <a:ext uri="{FF2B5EF4-FFF2-40B4-BE49-F238E27FC236}">
                <a16:creationId xmlns:a16="http://schemas.microsoft.com/office/drawing/2014/main" id="{411DA510-BDF0-4CAD-B78C-F61A6A7AB81C}"/>
              </a:ext>
            </a:extLst>
          </p:cNvPr>
          <p:cNvCxnSpPr/>
          <p:nvPr/>
        </p:nvCxnSpPr>
        <p:spPr>
          <a:xfrm flipV="1">
            <a:off x="3730304" y="2337390"/>
            <a:ext cx="1552353" cy="2488019"/>
          </a:xfrm>
          <a:prstGeom prst="straightConnector1">
            <a:avLst/>
          </a:prstGeom>
          <a:ln w="38100" cap="flat" cmpd="sng" algn="ctr">
            <a:solidFill>
              <a:schemeClr val="accent2"/>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201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35</a:t>
            </a:fld>
            <a:endParaRPr lang="zh-CN" altLang="en-US"/>
          </a:p>
        </p:txBody>
      </p:sp>
      <p:sp>
        <p:nvSpPr>
          <p:cNvPr id="12" name="矩形 11">
            <a:extLst>
              <a:ext uri="{FF2B5EF4-FFF2-40B4-BE49-F238E27FC236}">
                <a16:creationId xmlns:a16="http://schemas.microsoft.com/office/drawing/2014/main" id="{D73B6382-056B-45FC-BC76-4749AC41A802}"/>
              </a:ext>
            </a:extLst>
          </p:cNvPr>
          <p:cNvSpPr/>
          <p:nvPr/>
        </p:nvSpPr>
        <p:spPr>
          <a:xfrm>
            <a:off x="2725526" y="3075057"/>
            <a:ext cx="6740948" cy="707886"/>
          </a:xfrm>
          <a:prstGeom prst="rect">
            <a:avLst/>
          </a:prstGeom>
        </p:spPr>
        <p:txBody>
          <a:bodyPr wrap="none">
            <a:spAutoFit/>
          </a:bodyPr>
          <a:lstStyle/>
          <a:p>
            <a:r>
              <a:rPr lang="en-US" altLang="zh-CN" sz="4000" dirty="0">
                <a:solidFill>
                  <a:srgbClr val="CA0202"/>
                </a:solidFill>
                <a:latin typeface="Times New Roman" panose="02020603050405020304" pitchFamily="18" charset="0"/>
                <a:cs typeface="Times New Roman" panose="02020603050405020304" pitchFamily="18" charset="0"/>
              </a:rPr>
              <a:t>If the DAG is Not Fully Known</a:t>
            </a:r>
            <a:endParaRPr lang="zh-CN" altLang="en-US" sz="4000" dirty="0">
              <a:latin typeface="Times New Roman" panose="02020603050405020304" pitchFamily="18" charset="0"/>
              <a:cs typeface="Times New Roman" panose="02020603050405020304" pitchFamily="18" charset="0"/>
            </a:endParaRPr>
          </a:p>
        </p:txBody>
      </p:sp>
      <p:sp>
        <p:nvSpPr>
          <p:cNvPr id="14" name="标题 13">
            <a:extLst>
              <a:ext uri="{FF2B5EF4-FFF2-40B4-BE49-F238E27FC236}">
                <a16:creationId xmlns:a16="http://schemas.microsoft.com/office/drawing/2014/main" id="{1B3E344A-0227-4637-A990-B1256AF85F9F}"/>
              </a:ext>
            </a:extLst>
          </p:cNvPr>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3945784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3" y="255791"/>
            <a:ext cx="9121775" cy="665072"/>
          </a:xfrm>
        </p:spPr>
        <p:txBody>
          <a:bodyPr/>
          <a:lstStyle/>
          <a:p>
            <a:r>
              <a:rPr lang="en-US" altLang="zh-CN" dirty="0">
                <a:cs typeface="Times New Roman" panose="02020603050405020304" pitchFamily="18" charset="0"/>
              </a:rPr>
              <a:t>Principles of confounder selection</a:t>
            </a:r>
            <a:endParaRPr lang="zh-CN" altLang="en-US" dirty="0">
              <a:cs typeface="Times New Roman" panose="02020603050405020304" pitchFamily="18" charset="0"/>
            </a:endParaRPr>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36</a:t>
            </a:fld>
            <a:endParaRPr lang="zh-CN" altLang="en-US"/>
          </a:p>
        </p:txBody>
      </p:sp>
      <p:sp>
        <p:nvSpPr>
          <p:cNvPr id="4" name="矩形 3">
            <a:extLst>
              <a:ext uri="{FF2B5EF4-FFF2-40B4-BE49-F238E27FC236}">
                <a16:creationId xmlns:a16="http://schemas.microsoft.com/office/drawing/2014/main" id="{C730E491-D835-4436-A65C-DA6109AE78F6}"/>
              </a:ext>
            </a:extLst>
          </p:cNvPr>
          <p:cNvSpPr/>
          <p:nvPr/>
        </p:nvSpPr>
        <p:spPr>
          <a:xfrm>
            <a:off x="13775" y="920863"/>
            <a:ext cx="11337851" cy="3385542"/>
          </a:xfrm>
          <a:prstGeom prst="rect">
            <a:avLst/>
          </a:prstGeom>
        </p:spPr>
        <p:txBody>
          <a:bodyPr wrap="square">
            <a:spAutoFit/>
          </a:bodyPr>
          <a:lstStyle/>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Control for each covariate that is a cause of the exposure, or of the outcome, or of both;</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控制暴露或者结局或者二者共同的</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cause</a:t>
            </a: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Exclude from this set any variable known to be an instrumental variable;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不要控制工具变量</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Include as a covariate any proxy for an unmeasured variable that is a common cause of both the exposure and the outcome.</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有未观测的混杂时，可以控制它的子变量</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600" dirty="0"/>
          </a:p>
        </p:txBody>
      </p:sp>
      <p:sp>
        <p:nvSpPr>
          <p:cNvPr id="5" name="矩形 4">
            <a:extLst>
              <a:ext uri="{FF2B5EF4-FFF2-40B4-BE49-F238E27FC236}">
                <a16:creationId xmlns:a16="http://schemas.microsoft.com/office/drawing/2014/main" id="{510888BE-8770-45AD-B63C-F164BC6DC782}"/>
              </a:ext>
            </a:extLst>
          </p:cNvPr>
          <p:cNvSpPr/>
          <p:nvPr/>
        </p:nvSpPr>
        <p:spPr>
          <a:xfrm>
            <a:off x="0" y="6343292"/>
            <a:ext cx="11041100" cy="338554"/>
          </a:xfrm>
          <a:prstGeom prst="rect">
            <a:avLst/>
          </a:prstGeom>
        </p:spPr>
        <p:txBody>
          <a:bodyPr wrap="square">
            <a:spAutoFit/>
          </a:bodyPr>
          <a:lstStyle/>
          <a:p>
            <a:r>
              <a:rPr lang="en-US" altLang="zh-CN" sz="1600" dirty="0" err="1">
                <a:latin typeface="Times New Roman" panose="02020603050405020304" pitchFamily="18" charset="0"/>
                <a:cs typeface="Times New Roman" panose="02020603050405020304" pitchFamily="18" charset="0"/>
              </a:rPr>
              <a:t>VanderWeele</a:t>
            </a:r>
            <a:r>
              <a:rPr lang="en-US" altLang="zh-CN" sz="1600" dirty="0">
                <a:latin typeface="Times New Roman" panose="02020603050405020304" pitchFamily="18" charset="0"/>
                <a:cs typeface="Times New Roman" panose="02020603050405020304" pitchFamily="18" charset="0"/>
              </a:rPr>
              <a:t>, T.J. Principles of confounder </a:t>
            </a:r>
            <a:r>
              <a:rPr lang="en-US" altLang="zh-CN" sz="1600" dirty="0" err="1">
                <a:latin typeface="Times New Roman" panose="02020603050405020304" pitchFamily="18" charset="0"/>
                <a:cs typeface="Times New Roman" panose="02020603050405020304" pitchFamily="18" charset="0"/>
              </a:rPr>
              <a:t>selection.Eur</a:t>
            </a:r>
            <a:r>
              <a:rPr lang="en-US" altLang="zh-CN" sz="1600" dirty="0">
                <a:latin typeface="Times New Roman" panose="02020603050405020304" pitchFamily="18" charset="0"/>
                <a:cs typeface="Times New Roman" panose="02020603050405020304" pitchFamily="18" charset="0"/>
              </a:rPr>
              <a:t> J Epidemiol (2019) 34: 211. https://doi.org/10.1007/s10654-019-00494-6</a:t>
            </a:r>
          </a:p>
        </p:txBody>
      </p:sp>
      <p:pic>
        <p:nvPicPr>
          <p:cNvPr id="6" name="图片 5">
            <a:extLst>
              <a:ext uri="{FF2B5EF4-FFF2-40B4-BE49-F238E27FC236}">
                <a16:creationId xmlns:a16="http://schemas.microsoft.com/office/drawing/2014/main" id="{9D45A02B-29A5-436E-BB39-45F250D5F1F8}"/>
              </a:ext>
            </a:extLst>
          </p:cNvPr>
          <p:cNvPicPr>
            <a:picLocks noChangeAspect="1"/>
          </p:cNvPicPr>
          <p:nvPr/>
        </p:nvPicPr>
        <p:blipFill>
          <a:blip r:embed="rId2"/>
          <a:stretch>
            <a:fillRect/>
          </a:stretch>
        </p:blipFill>
        <p:spPr>
          <a:xfrm>
            <a:off x="6418540" y="3886336"/>
            <a:ext cx="4086427" cy="2479265"/>
          </a:xfrm>
          <a:prstGeom prst="rect">
            <a:avLst/>
          </a:prstGeom>
        </p:spPr>
      </p:pic>
      <p:cxnSp>
        <p:nvCxnSpPr>
          <p:cNvPr id="7" name="直接箭头连接符 6">
            <a:extLst>
              <a:ext uri="{FF2B5EF4-FFF2-40B4-BE49-F238E27FC236}">
                <a16:creationId xmlns:a16="http://schemas.microsoft.com/office/drawing/2014/main" id="{B82C6E5B-6139-48BA-9F8F-768219E206DD}"/>
              </a:ext>
            </a:extLst>
          </p:cNvPr>
          <p:cNvCxnSpPr>
            <a:cxnSpLocks/>
          </p:cNvCxnSpPr>
          <p:nvPr/>
        </p:nvCxnSpPr>
        <p:spPr>
          <a:xfrm>
            <a:off x="8498050" y="5101307"/>
            <a:ext cx="995917" cy="0"/>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矩形 7">
            <a:extLst>
              <a:ext uri="{FF2B5EF4-FFF2-40B4-BE49-F238E27FC236}">
                <a16:creationId xmlns:a16="http://schemas.microsoft.com/office/drawing/2014/main" id="{45291615-550A-44C4-A995-4FE1836C68C9}"/>
              </a:ext>
            </a:extLst>
          </p:cNvPr>
          <p:cNvSpPr/>
          <p:nvPr/>
        </p:nvSpPr>
        <p:spPr>
          <a:xfrm>
            <a:off x="8231476" y="5778711"/>
            <a:ext cx="341002" cy="49973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5C1E49E-6944-4AF4-B916-4DB221D4410C}"/>
              </a:ext>
            </a:extLst>
          </p:cNvPr>
          <p:cNvPicPr>
            <a:picLocks noChangeAspect="1"/>
          </p:cNvPicPr>
          <p:nvPr/>
        </p:nvPicPr>
        <p:blipFill>
          <a:blip r:embed="rId3"/>
          <a:stretch>
            <a:fillRect/>
          </a:stretch>
        </p:blipFill>
        <p:spPr>
          <a:xfrm>
            <a:off x="436364" y="4290232"/>
            <a:ext cx="3919690" cy="1807209"/>
          </a:xfrm>
          <a:prstGeom prst="rect">
            <a:avLst/>
          </a:prstGeom>
        </p:spPr>
      </p:pic>
      <p:cxnSp>
        <p:nvCxnSpPr>
          <p:cNvPr id="10" name="直接箭头连接符 9">
            <a:extLst>
              <a:ext uri="{FF2B5EF4-FFF2-40B4-BE49-F238E27FC236}">
                <a16:creationId xmlns:a16="http://schemas.microsoft.com/office/drawing/2014/main" id="{1526A83B-AF75-44A4-9500-7915B5591A34}"/>
              </a:ext>
            </a:extLst>
          </p:cNvPr>
          <p:cNvCxnSpPr>
            <a:cxnSpLocks/>
          </p:cNvCxnSpPr>
          <p:nvPr/>
        </p:nvCxnSpPr>
        <p:spPr>
          <a:xfrm>
            <a:off x="2594344" y="5697280"/>
            <a:ext cx="967563" cy="0"/>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矩形 10">
            <a:extLst>
              <a:ext uri="{FF2B5EF4-FFF2-40B4-BE49-F238E27FC236}">
                <a16:creationId xmlns:a16="http://schemas.microsoft.com/office/drawing/2014/main" id="{543B57CA-E6AF-4685-8D8A-BECDECC56EDA}"/>
              </a:ext>
            </a:extLst>
          </p:cNvPr>
          <p:cNvSpPr/>
          <p:nvPr/>
        </p:nvSpPr>
        <p:spPr>
          <a:xfrm>
            <a:off x="728286" y="5479313"/>
            <a:ext cx="341002" cy="49973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8258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a:t>Create </a:t>
            </a:r>
            <a:r>
              <a:rPr lang="en-US" altLang="zh-CN" dirty="0" err="1"/>
              <a:t>DAGs·Tools</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37</a:t>
            </a:fld>
            <a:endParaRPr lang="zh-CN" altLang="en-US"/>
          </a:p>
        </p:txBody>
      </p:sp>
      <p:sp>
        <p:nvSpPr>
          <p:cNvPr id="7" name="矩形 6">
            <a:extLst>
              <a:ext uri="{FF2B5EF4-FFF2-40B4-BE49-F238E27FC236}">
                <a16:creationId xmlns:a16="http://schemas.microsoft.com/office/drawing/2014/main" id="{CE35F6DD-3AB1-4B92-8E6D-98A82ABFBEBC}"/>
              </a:ext>
            </a:extLst>
          </p:cNvPr>
          <p:cNvSpPr/>
          <p:nvPr/>
        </p:nvSpPr>
        <p:spPr>
          <a:xfrm>
            <a:off x="361278" y="809298"/>
            <a:ext cx="5346835" cy="523220"/>
          </a:xfrm>
          <a:prstGeom prst="rect">
            <a:avLst/>
          </a:prstGeom>
        </p:spPr>
        <p:txBody>
          <a:bodyPr wrap="square">
            <a:spAutoFit/>
          </a:bodyPr>
          <a:lstStyle/>
          <a:p>
            <a:r>
              <a:rPr lang="en-US" altLang="zh-CN" sz="2800" u="sng" dirty="0">
                <a:latin typeface="Times New Roman" panose="02020603050405020304" pitchFamily="18" charset="0"/>
                <a:cs typeface="Times New Roman" panose="02020603050405020304" pitchFamily="18" charset="0"/>
                <a:hlinkClick r:id="rId2"/>
              </a:rPr>
              <a:t>http://dagitty.net/</a:t>
            </a:r>
            <a:r>
              <a:rPr lang="en-US" altLang="zh-CN" sz="2800" u="sng" dirty="0">
                <a:latin typeface="Times New Roman" panose="02020603050405020304" pitchFamily="18" charset="0"/>
                <a:cs typeface="Times New Roman" panose="02020603050405020304" pitchFamily="18" charset="0"/>
              </a:rPr>
              <a:t> </a:t>
            </a:r>
            <a:endParaRPr lang="zh-CN" altLang="en-US" sz="2800" u="sng"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41BEE5B-67C2-4F1B-8E2B-24106573A70E}"/>
              </a:ext>
            </a:extLst>
          </p:cNvPr>
          <p:cNvSpPr/>
          <p:nvPr/>
        </p:nvSpPr>
        <p:spPr>
          <a:xfrm>
            <a:off x="0" y="6309821"/>
            <a:ext cx="11695814" cy="584775"/>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Textor, J., Hardt, J., </a:t>
            </a:r>
            <a:r>
              <a:rPr lang="en-US" altLang="zh-CN" sz="1600" dirty="0" err="1">
                <a:latin typeface="Times New Roman" panose="02020603050405020304" pitchFamily="18" charset="0"/>
                <a:cs typeface="Times New Roman" panose="02020603050405020304" pitchFamily="18" charset="0"/>
              </a:rPr>
              <a:t>Knuppel</a:t>
            </a:r>
            <a:r>
              <a:rPr lang="en-US" altLang="zh-CN" sz="1600" dirty="0">
                <a:latin typeface="Times New Roman" panose="02020603050405020304" pitchFamily="18" charset="0"/>
                <a:cs typeface="Times New Roman" panose="02020603050405020304" pitchFamily="18" charset="0"/>
              </a:rPr>
              <a:t>, S., 2011. </a:t>
            </a:r>
            <a:r>
              <a:rPr lang="en-US" altLang="zh-CN" sz="1600" dirty="0" err="1">
                <a:latin typeface="Times New Roman" panose="02020603050405020304" pitchFamily="18" charset="0"/>
                <a:cs typeface="Times New Roman" panose="02020603050405020304" pitchFamily="18" charset="0"/>
              </a:rPr>
              <a:t>DAGitty</a:t>
            </a:r>
            <a:r>
              <a:rPr lang="en-US" altLang="zh-CN" sz="1600" dirty="0">
                <a:latin typeface="Times New Roman" panose="02020603050405020304" pitchFamily="18" charset="0"/>
                <a:cs typeface="Times New Roman" panose="02020603050405020304" pitchFamily="18" charset="0"/>
              </a:rPr>
              <a:t>: a graphical tool for analyzing causal diagrams. Epidemiology 22, 745. https://doi.org/10.1097/EDE.0b013e318225c2be.</a:t>
            </a: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CC5ED99A-04DB-4961-85BF-927D5836D3A7}"/>
              </a:ext>
            </a:extLst>
          </p:cNvPr>
          <p:cNvPicPr>
            <a:picLocks noChangeAspect="1"/>
          </p:cNvPicPr>
          <p:nvPr/>
        </p:nvPicPr>
        <p:blipFill rotWithShape="1">
          <a:blip r:embed="rId3">
            <a:extLst>
              <a:ext uri="{28A0092B-C50C-407E-A947-70E740481C1C}">
                <a14:useLocalDpi xmlns:a14="http://schemas.microsoft.com/office/drawing/2010/main" val="0"/>
              </a:ext>
            </a:extLst>
          </a:blip>
          <a:srcRect r="21974"/>
          <a:stretch/>
        </p:blipFill>
        <p:spPr>
          <a:xfrm>
            <a:off x="1924263" y="1474370"/>
            <a:ext cx="8772089" cy="4649272"/>
          </a:xfrm>
          <a:prstGeom prst="rect">
            <a:avLst/>
          </a:prstGeom>
          <a:ln w="28575">
            <a:solidFill>
              <a:srgbClr val="4472C4"/>
            </a:solidFill>
          </a:ln>
        </p:spPr>
      </p:pic>
      <p:sp>
        <p:nvSpPr>
          <p:cNvPr id="9" name="矩形: 圆角 8">
            <a:extLst>
              <a:ext uri="{FF2B5EF4-FFF2-40B4-BE49-F238E27FC236}">
                <a16:creationId xmlns:a16="http://schemas.microsoft.com/office/drawing/2014/main" id="{50D96EBE-A7E5-4970-BC15-294695AAD2B1}"/>
              </a:ext>
            </a:extLst>
          </p:cNvPr>
          <p:cNvSpPr/>
          <p:nvPr/>
        </p:nvSpPr>
        <p:spPr>
          <a:xfrm>
            <a:off x="3436618" y="2009554"/>
            <a:ext cx="1199177" cy="213714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2D603CC-7562-475D-B792-6254B5ED6451}"/>
              </a:ext>
            </a:extLst>
          </p:cNvPr>
          <p:cNvSpPr/>
          <p:nvPr/>
        </p:nvSpPr>
        <p:spPr>
          <a:xfrm>
            <a:off x="7916469" y="2700670"/>
            <a:ext cx="2471540" cy="94629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7754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4" y="255791"/>
            <a:ext cx="8536984" cy="665072"/>
          </a:xfrm>
        </p:spPr>
        <p:txBody>
          <a:bodyPr/>
          <a:lstStyle/>
          <a:p>
            <a:r>
              <a:rPr lang="en-US" altLang="zh-CN" dirty="0">
                <a:latin typeface="Times New Roman" panose="02020603050405020304" pitchFamily="18" charset="0"/>
                <a:cs typeface="Times New Roman" panose="02020603050405020304" pitchFamily="18" charset="0"/>
              </a:rPr>
              <a:t>DAGs</a:t>
            </a:r>
            <a:r>
              <a:rPr lang="zh-CN" altLang="en-US" dirty="0">
                <a:latin typeface="Times New Roman" panose="02020603050405020304" pitchFamily="18" charset="0"/>
                <a:cs typeface="Times New Roman" panose="02020603050405020304" pitchFamily="18" charset="0"/>
              </a:rPr>
              <a:t>的其他应用</a:t>
            </a:r>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38</a:t>
            </a:fld>
            <a:endParaRPr lang="zh-CN" altLang="en-US"/>
          </a:p>
        </p:txBody>
      </p:sp>
      <p:sp>
        <p:nvSpPr>
          <p:cNvPr id="5" name="矩形 4">
            <a:extLst>
              <a:ext uri="{FF2B5EF4-FFF2-40B4-BE49-F238E27FC236}">
                <a16:creationId xmlns:a16="http://schemas.microsoft.com/office/drawing/2014/main" id="{0D881594-811E-42B6-91E3-32FB6D57C4F1}"/>
              </a:ext>
            </a:extLst>
          </p:cNvPr>
          <p:cNvSpPr/>
          <p:nvPr/>
        </p:nvSpPr>
        <p:spPr>
          <a:xfrm>
            <a:off x="57952" y="5927793"/>
            <a:ext cx="11989886" cy="830997"/>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Margarita Moreno-</a:t>
            </a:r>
            <a:r>
              <a:rPr lang="en-US" altLang="zh-CN" sz="1600" dirty="0" err="1">
                <a:latin typeface="Times New Roman" panose="02020603050405020304" pitchFamily="18" charset="0"/>
                <a:cs typeface="Times New Roman" panose="02020603050405020304" pitchFamily="18" charset="0"/>
              </a:rPr>
              <a:t>Betancur</a:t>
            </a:r>
            <a:r>
              <a:rPr lang="en-US" altLang="zh-CN" sz="1600" dirty="0">
                <a:latin typeface="Times New Roman" panose="02020603050405020304" pitchFamily="18" charset="0"/>
                <a:cs typeface="Times New Roman" panose="02020603050405020304" pitchFamily="18" charset="0"/>
              </a:rPr>
              <a:t>, Katherine J Lee, Finbarr P </a:t>
            </a:r>
            <a:r>
              <a:rPr lang="en-US" altLang="zh-CN" sz="1600" dirty="0" err="1">
                <a:latin typeface="Times New Roman" panose="02020603050405020304" pitchFamily="18" charset="0"/>
                <a:cs typeface="Times New Roman" panose="02020603050405020304" pitchFamily="18" charset="0"/>
              </a:rPr>
              <a:t>Leacy</a:t>
            </a:r>
            <a:r>
              <a:rPr lang="en-US" altLang="zh-CN" sz="1600" dirty="0">
                <a:latin typeface="Times New Roman" panose="02020603050405020304" pitchFamily="18" charset="0"/>
                <a:cs typeface="Times New Roman" panose="02020603050405020304" pitchFamily="18" charset="0"/>
              </a:rPr>
              <a:t>, Ian R White, Julie A Simpson, John B Carlin, Canonical Causal Diagrams to Guide the Treatment of Missing Data in Epidemiologic Studies, American Journal of Epidemiology, Volume 187, Issue 12, December 2018, Pages 2705–2715, </a:t>
            </a:r>
            <a:r>
              <a:rPr lang="en-US" altLang="zh-CN" sz="16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https://doi.org/10.1093/aje/kwy173</a:t>
            </a:r>
            <a:endParaRPr lang="zh-CN" altLang="en-US" sz="16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6CE5F7B-8CD3-4650-B164-B73C11DDB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211" y="2021424"/>
            <a:ext cx="9597368" cy="3503319"/>
          </a:xfrm>
          <a:prstGeom prst="rect">
            <a:avLst/>
          </a:prstGeom>
          <a:ln w="28575">
            <a:solidFill>
              <a:srgbClr val="4472C4"/>
            </a:solidFill>
          </a:ln>
        </p:spPr>
      </p:pic>
      <p:sp>
        <p:nvSpPr>
          <p:cNvPr id="8" name="文本框 7">
            <a:extLst>
              <a:ext uri="{FF2B5EF4-FFF2-40B4-BE49-F238E27FC236}">
                <a16:creationId xmlns:a16="http://schemas.microsoft.com/office/drawing/2014/main" id="{28B46B13-3395-494B-8A7A-6954A96ED875}"/>
              </a:ext>
            </a:extLst>
          </p:cNvPr>
          <p:cNvSpPr txBox="1"/>
          <p:nvPr/>
        </p:nvSpPr>
        <p:spPr>
          <a:xfrm>
            <a:off x="224244" y="1095154"/>
            <a:ext cx="12152054" cy="523220"/>
          </a:xfrm>
          <a:prstGeom prst="rect">
            <a:avLst/>
          </a:prstGeom>
          <a:noFill/>
        </p:spPr>
        <p:txBody>
          <a:bodyPr wrap="square" rtlCol="0">
            <a:spAutoFit/>
          </a:bodyPr>
          <a:lstStyle/>
          <a:p>
            <a:r>
              <a:rPr lang="zh-CN" altLang="en-US" sz="2800" dirty="0">
                <a:solidFill>
                  <a:srgbClr val="4472C4"/>
                </a:solidFill>
                <a:latin typeface="宋体" panose="02010600030101010101" pitchFamily="2" charset="-122"/>
                <a:ea typeface="宋体" panose="02010600030101010101" pitchFamily="2" charset="-122"/>
                <a:cs typeface="Times New Roman" panose="02020603050405020304" pitchFamily="18" charset="0"/>
              </a:rPr>
              <a:t>指导缺失数据的处理</a:t>
            </a:r>
            <a:endParaRPr lang="en-US" altLang="zh-CN" sz="2800" dirty="0">
              <a:solidFill>
                <a:srgbClr val="4472C4"/>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72496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4" y="255791"/>
            <a:ext cx="8536984" cy="665072"/>
          </a:xfrm>
        </p:spPr>
        <p:txBody>
          <a:bodyPr/>
          <a:lstStyle/>
          <a:p>
            <a:r>
              <a:rPr lang="en-US" altLang="zh-CN" dirty="0">
                <a:latin typeface="Times New Roman" panose="02020603050405020304" pitchFamily="18" charset="0"/>
                <a:cs typeface="Times New Roman" panose="02020603050405020304" pitchFamily="18" charset="0"/>
              </a:rPr>
              <a:t>DAGs</a:t>
            </a:r>
            <a:r>
              <a:rPr lang="zh-CN" altLang="en-US" dirty="0">
                <a:latin typeface="Times New Roman" panose="02020603050405020304" pitchFamily="18" charset="0"/>
                <a:cs typeface="Times New Roman" panose="02020603050405020304" pitchFamily="18" charset="0"/>
              </a:rPr>
              <a:t>的其他应用</a:t>
            </a:r>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39</a:t>
            </a:fld>
            <a:endParaRPr lang="zh-CN" altLang="en-US" dirty="0"/>
          </a:p>
        </p:txBody>
      </p:sp>
      <p:sp>
        <p:nvSpPr>
          <p:cNvPr id="5" name="矩形 4">
            <a:extLst>
              <a:ext uri="{FF2B5EF4-FFF2-40B4-BE49-F238E27FC236}">
                <a16:creationId xmlns:a16="http://schemas.microsoft.com/office/drawing/2014/main" id="{0D881594-811E-42B6-91E3-32FB6D57C4F1}"/>
              </a:ext>
            </a:extLst>
          </p:cNvPr>
          <p:cNvSpPr/>
          <p:nvPr/>
        </p:nvSpPr>
        <p:spPr>
          <a:xfrm>
            <a:off x="0" y="6391772"/>
            <a:ext cx="11989886" cy="338554"/>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Hernán, Miguel A, Hernández-Díaz, Sonia, Robins J M . A Structural Approach to Selection Bias[J]. Epidemiology, 2004, 15(5):615-625.</a:t>
            </a:r>
            <a:endParaRPr lang="zh-CN" altLang="en-US" sz="16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28B46B13-3395-494B-8A7A-6954A96ED875}"/>
              </a:ext>
            </a:extLst>
          </p:cNvPr>
          <p:cNvSpPr txBox="1"/>
          <p:nvPr/>
        </p:nvSpPr>
        <p:spPr>
          <a:xfrm>
            <a:off x="136378" y="874845"/>
            <a:ext cx="12152054" cy="523220"/>
          </a:xfrm>
          <a:prstGeom prst="rect">
            <a:avLst/>
          </a:prstGeom>
          <a:noFill/>
        </p:spPr>
        <p:txBody>
          <a:bodyPr wrap="square" rtlCol="0">
            <a:spAutoFit/>
          </a:bodyPr>
          <a:lstStyle/>
          <a:p>
            <a:r>
              <a:rPr lang="zh-CN" altLang="en-US" sz="2800" dirty="0">
                <a:solidFill>
                  <a:srgbClr val="4472C4"/>
                </a:solidFill>
                <a:latin typeface="宋体" panose="02010600030101010101" pitchFamily="2" charset="-122"/>
                <a:ea typeface="宋体" panose="02010600030101010101" pitchFamily="2" charset="-122"/>
                <a:cs typeface="Times New Roman" panose="02020603050405020304" pitchFamily="18" charset="0"/>
              </a:rPr>
              <a:t>辅助教学：偏倚的理解</a:t>
            </a:r>
            <a:endParaRPr lang="en-US" altLang="zh-CN" sz="2800" dirty="0">
              <a:solidFill>
                <a:srgbClr val="4472C4"/>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3216D3C7-E557-47E6-9314-C6BA9E9FCD5C}"/>
              </a:ext>
            </a:extLst>
          </p:cNvPr>
          <p:cNvSpPr/>
          <p:nvPr/>
        </p:nvSpPr>
        <p:spPr>
          <a:xfrm>
            <a:off x="4214985" y="1246490"/>
            <a:ext cx="1728615" cy="400110"/>
          </a:xfrm>
          <a:prstGeom prst="rect">
            <a:avLst/>
          </a:prstGeom>
          <a:ln w="12700">
            <a:solidFill>
              <a:schemeClr val="tx1"/>
            </a:solidFill>
          </a:ln>
        </p:spPr>
        <p:txBody>
          <a:bodyPr wrap="none">
            <a:spAutoFit/>
          </a:bodyPr>
          <a:lstStyle/>
          <a:p>
            <a:r>
              <a:rPr lang="en-US" altLang="zh-CN" sz="2000" dirty="0">
                <a:latin typeface="Times New Roman" panose="02020603050405020304" pitchFamily="18" charset="0"/>
                <a:cs typeface="Times New Roman" panose="02020603050405020304" pitchFamily="18" charset="0"/>
              </a:rPr>
              <a:t>Berkson’s Bias</a:t>
            </a:r>
            <a:endParaRPr lang="zh-CN" altLang="en-US" sz="20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DA62407F-070D-4300-99C4-5F8214992F8E}"/>
              </a:ext>
            </a:extLst>
          </p:cNvPr>
          <p:cNvSpPr/>
          <p:nvPr/>
        </p:nvSpPr>
        <p:spPr>
          <a:xfrm>
            <a:off x="9291320" y="1236410"/>
            <a:ext cx="1695272" cy="400110"/>
          </a:xfrm>
          <a:prstGeom prst="rect">
            <a:avLst/>
          </a:prstGeom>
          <a:ln w="12700">
            <a:solidFill>
              <a:schemeClr val="tx1"/>
            </a:solidFill>
          </a:ln>
        </p:spPr>
        <p:txBody>
          <a:bodyPr wrap="none">
            <a:spAutoFit/>
          </a:bodyPr>
          <a:lstStyle/>
          <a:p>
            <a:r>
              <a:rPr lang="en-US" altLang="zh-CN" sz="2000" dirty="0">
                <a:latin typeface="Times New Roman" panose="02020603050405020304" pitchFamily="18" charset="0"/>
                <a:cs typeface="Times New Roman" panose="02020603050405020304" pitchFamily="18" charset="0"/>
              </a:rPr>
              <a:t>Volunteer Bias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DB42C8F3-A6B1-4843-BB74-74CB76B34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681" y="1625487"/>
            <a:ext cx="4960527" cy="2278519"/>
          </a:xfrm>
          <a:prstGeom prst="rect">
            <a:avLst/>
          </a:prstGeom>
        </p:spPr>
      </p:pic>
      <p:sp>
        <p:nvSpPr>
          <p:cNvPr id="17" name="AutoShape 2" descr="图像">
            <a:extLst>
              <a:ext uri="{FF2B5EF4-FFF2-40B4-BE49-F238E27FC236}">
                <a16:creationId xmlns:a16="http://schemas.microsoft.com/office/drawing/2014/main" id="{A12A67C5-AEAD-4205-99DC-409899C81D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图像">
            <a:extLst>
              <a:ext uri="{FF2B5EF4-FFF2-40B4-BE49-F238E27FC236}">
                <a16:creationId xmlns:a16="http://schemas.microsoft.com/office/drawing/2014/main" id="{EEF45EC8-1838-4E81-9C57-0876FBF406B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图像">
            <a:extLst>
              <a:ext uri="{FF2B5EF4-FFF2-40B4-BE49-F238E27FC236}">
                <a16:creationId xmlns:a16="http://schemas.microsoft.com/office/drawing/2014/main" id="{5645DCEC-C7A7-447A-8441-F58EA049F706}"/>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2" name="图片 21">
            <a:extLst>
              <a:ext uri="{FF2B5EF4-FFF2-40B4-BE49-F238E27FC236}">
                <a16:creationId xmlns:a16="http://schemas.microsoft.com/office/drawing/2014/main" id="{54A55141-722B-4228-BBE5-76D95DAF4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633" y="1610941"/>
            <a:ext cx="4231030" cy="2293932"/>
          </a:xfrm>
          <a:prstGeom prst="rect">
            <a:avLst/>
          </a:prstGeom>
        </p:spPr>
      </p:pic>
      <p:sp>
        <p:nvSpPr>
          <p:cNvPr id="26" name="AutoShape 8" descr="图像">
            <a:extLst>
              <a:ext uri="{FF2B5EF4-FFF2-40B4-BE49-F238E27FC236}">
                <a16:creationId xmlns:a16="http://schemas.microsoft.com/office/drawing/2014/main" id="{5C4D0402-B174-4C52-B192-303E2B0057D1}"/>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AutoShape 10" descr="图像">
            <a:extLst>
              <a:ext uri="{FF2B5EF4-FFF2-40B4-BE49-F238E27FC236}">
                <a16:creationId xmlns:a16="http://schemas.microsoft.com/office/drawing/2014/main" id="{E3B7D907-5B24-4174-AC1F-F87BD66A2A73}"/>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矩形 28">
            <a:extLst>
              <a:ext uri="{FF2B5EF4-FFF2-40B4-BE49-F238E27FC236}">
                <a16:creationId xmlns:a16="http://schemas.microsoft.com/office/drawing/2014/main" id="{A63AB7EE-F0B3-4005-B3C8-422FE2A51BF1}"/>
              </a:ext>
            </a:extLst>
          </p:cNvPr>
          <p:cNvSpPr/>
          <p:nvPr/>
        </p:nvSpPr>
        <p:spPr>
          <a:xfrm>
            <a:off x="341202" y="4146537"/>
            <a:ext cx="3352393" cy="400110"/>
          </a:xfrm>
          <a:prstGeom prst="rect">
            <a:avLst/>
          </a:prstGeom>
          <a:ln w="12700">
            <a:solidFill>
              <a:schemeClr val="tx1"/>
            </a:solidFill>
          </a:ln>
        </p:spPr>
        <p:txBody>
          <a:bodyPr wrap="none">
            <a:spAutoFit/>
          </a:bodyPr>
          <a:lstStyle/>
          <a:p>
            <a:r>
              <a:rPr lang="en-US" altLang="zh-CN" sz="2000" dirty="0">
                <a:latin typeface="Times New Roman" panose="02020603050405020304" pitchFamily="18" charset="0"/>
                <a:cs typeface="Times New Roman" panose="02020603050405020304" pitchFamily="18" charset="0"/>
              </a:rPr>
              <a:t>Differential Loss to Follow Up</a:t>
            </a:r>
            <a:endParaRPr lang="zh-CN" altLang="en-US" sz="2000" dirty="0">
              <a:latin typeface="Times New Roman" panose="02020603050405020304" pitchFamily="18" charset="0"/>
              <a:cs typeface="Times New Roman" panose="02020603050405020304" pitchFamily="18" charset="0"/>
            </a:endParaRPr>
          </a:p>
        </p:txBody>
      </p:sp>
      <p:pic>
        <p:nvPicPr>
          <p:cNvPr id="31" name="图片 30">
            <a:extLst>
              <a:ext uri="{FF2B5EF4-FFF2-40B4-BE49-F238E27FC236}">
                <a16:creationId xmlns:a16="http://schemas.microsoft.com/office/drawing/2014/main" id="{9AC14FDA-616A-43A1-853B-5FEF522B8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0409" y="4087080"/>
            <a:ext cx="4723993" cy="2244065"/>
          </a:xfrm>
          <a:prstGeom prst="rect">
            <a:avLst/>
          </a:prstGeom>
        </p:spPr>
      </p:pic>
    </p:spTree>
    <p:extLst>
      <p:ext uri="{BB962C8B-B14F-4D97-AF65-F5344CB8AC3E}">
        <p14:creationId xmlns:p14="http://schemas.microsoft.com/office/powerpoint/2010/main" val="1418547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zh-CN" altLang="en-US" dirty="0"/>
              <a:t>什么是混杂因素</a:t>
            </a:r>
            <a:r>
              <a:rPr lang="en-US" altLang="zh-CN" dirty="0"/>
              <a:t>?</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4</a:t>
            </a:fld>
            <a:endParaRPr lang="zh-CN" altLang="en-US"/>
          </a:p>
        </p:txBody>
      </p:sp>
      <p:sp>
        <p:nvSpPr>
          <p:cNvPr id="17" name="文本框 16">
            <a:extLst>
              <a:ext uri="{FF2B5EF4-FFF2-40B4-BE49-F238E27FC236}">
                <a16:creationId xmlns:a16="http://schemas.microsoft.com/office/drawing/2014/main" id="{C622AAFF-746E-495A-BD46-6C6E9980BFD5}"/>
              </a:ext>
            </a:extLst>
          </p:cNvPr>
          <p:cNvSpPr txBox="1"/>
          <p:nvPr/>
        </p:nvSpPr>
        <p:spPr>
          <a:xfrm>
            <a:off x="979730" y="920863"/>
            <a:ext cx="10232539" cy="5940088"/>
          </a:xfrm>
          <a:prstGeom prst="rect">
            <a:avLst/>
          </a:prstGeom>
          <a:noFill/>
        </p:spPr>
        <p:txBody>
          <a:bodyPr wrap="square" rtlCol="0">
            <a:spAutoFit/>
          </a:bodyPr>
          <a:lstStyle/>
          <a:p>
            <a:pPr indent="457200">
              <a:spcBef>
                <a:spcPts val="1200"/>
              </a:spcBef>
            </a:pPr>
            <a:r>
              <a:rPr lang="zh-CN" altLang="en-US" sz="3200" dirty="0">
                <a:latin typeface="微软雅黑" panose="020B0503020204020204" pitchFamily="34" charset="-122"/>
                <a:ea typeface="微软雅黑" panose="020B0503020204020204" pitchFamily="34" charset="-122"/>
              </a:rPr>
              <a:t>混杂因素亦称外来因素、混杂因子或混杂变量，是指与研究因素和研究疾病均有关，若在比较的人群组中分布不均衡，可以歪曲（缩小或扩大）研究因素与疾病之间真实联系的因素。</a:t>
            </a:r>
          </a:p>
          <a:p>
            <a:pPr>
              <a:spcBef>
                <a:spcPts val="1200"/>
              </a:spcBef>
            </a:pPr>
            <a:endParaRPr lang="en-US" altLang="zh-CN" sz="3200" dirty="0">
              <a:latin typeface="微软雅黑" panose="020B0503020204020204" pitchFamily="34" charset="-122"/>
              <a:ea typeface="微软雅黑" panose="020B0503020204020204" pitchFamily="34" charset="-122"/>
            </a:endParaRPr>
          </a:p>
          <a:p>
            <a:pPr>
              <a:spcBef>
                <a:spcPts val="1200"/>
              </a:spcBef>
            </a:pPr>
            <a:r>
              <a:rPr lang="zh-CN" altLang="en-US" sz="3200" dirty="0">
                <a:latin typeface="微软雅黑" panose="020B0503020204020204" pitchFamily="34" charset="-122"/>
                <a:ea typeface="微软雅黑" panose="020B0503020204020204" pitchFamily="34" charset="-122"/>
              </a:rPr>
              <a:t>混杂因素的基本特点是：</a:t>
            </a:r>
            <a:endParaRPr lang="en-US" altLang="zh-CN" sz="3200" dirty="0">
              <a:latin typeface="微软雅黑" panose="020B0503020204020204" pitchFamily="34" charset="-122"/>
              <a:ea typeface="微软雅黑" panose="020B0503020204020204" pitchFamily="34" charset="-122"/>
            </a:endParaRPr>
          </a:p>
          <a:p>
            <a:pPr lvl="1">
              <a:spcBef>
                <a:spcPts val="1200"/>
              </a:spcBef>
            </a:pPr>
            <a:r>
              <a:rPr lang="en-US" altLang="zh-CN" sz="3200" dirty="0">
                <a:latin typeface="微软雅黑" panose="020B0503020204020204" pitchFamily="34" charset="-122"/>
                <a:ea typeface="微软雅黑" panose="020B0503020204020204" pitchFamily="34" charset="-122"/>
              </a:rPr>
              <a:t>1</a:t>
            </a:r>
            <a:r>
              <a:rPr lang="zh-CN" altLang="en-US" sz="3200" dirty="0">
                <a:latin typeface="微软雅黑" panose="020B0503020204020204" pitchFamily="34" charset="-122"/>
                <a:ea typeface="微软雅黑" panose="020B0503020204020204" pitchFamily="34" charset="-122"/>
              </a:rPr>
              <a:t>是所研究疾病的危险因素</a:t>
            </a:r>
            <a:endParaRPr lang="en-US" altLang="zh-CN" sz="3200" dirty="0">
              <a:latin typeface="微软雅黑" panose="020B0503020204020204" pitchFamily="34" charset="-122"/>
              <a:ea typeface="微软雅黑" panose="020B0503020204020204" pitchFamily="34" charset="-122"/>
            </a:endParaRPr>
          </a:p>
          <a:p>
            <a:pPr lvl="1">
              <a:spcBef>
                <a:spcPts val="1200"/>
              </a:spcBef>
            </a:pP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与所研究的因素有关</a:t>
            </a:r>
            <a:endParaRPr lang="en-US" altLang="zh-CN" sz="3200" dirty="0">
              <a:latin typeface="微软雅黑" panose="020B0503020204020204" pitchFamily="34" charset="-122"/>
              <a:ea typeface="微软雅黑" panose="020B0503020204020204" pitchFamily="34" charset="-122"/>
            </a:endParaRPr>
          </a:p>
          <a:p>
            <a:pPr lvl="1">
              <a:spcBef>
                <a:spcPts val="1200"/>
              </a:spcBef>
            </a:pPr>
            <a:r>
              <a:rPr lang="en-US" altLang="zh-CN" sz="3200" dirty="0">
                <a:latin typeface="微软雅黑" panose="020B0503020204020204" pitchFamily="34" charset="-122"/>
                <a:ea typeface="微软雅黑" panose="020B0503020204020204" pitchFamily="34" charset="-122"/>
              </a:rPr>
              <a:t>3</a:t>
            </a:r>
            <a:r>
              <a:rPr lang="zh-CN" altLang="en-US" sz="3200" dirty="0">
                <a:latin typeface="微软雅黑" panose="020B0503020204020204" pitchFamily="34" charset="-122"/>
                <a:ea typeface="微软雅黑" panose="020B0503020204020204" pitchFamily="34" charset="-122"/>
              </a:rPr>
              <a:t>不是研究因素与研究疾病因果链上的中间变量</a:t>
            </a:r>
            <a:endParaRPr lang="en-US" altLang="zh-CN" sz="3200" dirty="0">
              <a:latin typeface="微软雅黑" panose="020B0503020204020204" pitchFamily="34" charset="-122"/>
              <a:ea typeface="微软雅黑" panose="020B0503020204020204" pitchFamily="34" charset="-122"/>
            </a:endParaRPr>
          </a:p>
          <a:p>
            <a:pPr lvl="1" algn="r">
              <a:spcBef>
                <a:spcPts val="1200"/>
              </a:spcBef>
            </a:pP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流行病学</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第</a:t>
            </a:r>
            <a:r>
              <a:rPr lang="en-US" altLang="zh-CN" sz="3200" dirty="0">
                <a:latin typeface="微软雅黑" panose="020B0503020204020204" pitchFamily="34" charset="-122"/>
                <a:ea typeface="微软雅黑" panose="020B0503020204020204" pitchFamily="34" charset="-122"/>
              </a:rPr>
              <a:t>7</a:t>
            </a:r>
            <a:r>
              <a:rPr lang="zh-CN" altLang="en-US" sz="3200" dirty="0">
                <a:latin typeface="微软雅黑" panose="020B0503020204020204" pitchFamily="34" charset="-122"/>
                <a:ea typeface="微软雅黑" panose="020B0503020204020204" pitchFamily="34" charset="-122"/>
              </a:rPr>
              <a:t>版</a:t>
            </a:r>
            <a:r>
              <a:rPr lang="en-US" altLang="zh-CN" sz="3200" dirty="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315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4DC85-2719-41C5-84A0-17D28F35AD38}"/>
              </a:ext>
            </a:extLst>
          </p:cNvPr>
          <p:cNvSpPr>
            <a:spLocks noGrp="1"/>
          </p:cNvSpPr>
          <p:nvPr>
            <p:ph type="title"/>
          </p:nvPr>
        </p:nvSpPr>
        <p:spPr/>
        <p:txBody>
          <a:bodyPr/>
          <a:lstStyle/>
          <a:p>
            <a:r>
              <a:rPr lang="zh-CN" altLang="en-US" dirty="0"/>
              <a:t>参考文献</a:t>
            </a:r>
            <a:br>
              <a:rPr lang="en-US" altLang="zh-CN" dirty="0"/>
            </a:br>
            <a:endParaRPr lang="zh-CN" altLang="en-US" dirty="0"/>
          </a:p>
        </p:txBody>
      </p:sp>
      <p:sp>
        <p:nvSpPr>
          <p:cNvPr id="3" name="矩形 2">
            <a:extLst>
              <a:ext uri="{FF2B5EF4-FFF2-40B4-BE49-F238E27FC236}">
                <a16:creationId xmlns:a16="http://schemas.microsoft.com/office/drawing/2014/main" id="{53433CE7-F273-4C12-8AFE-0ED22694DCF0}"/>
              </a:ext>
            </a:extLst>
          </p:cNvPr>
          <p:cNvSpPr/>
          <p:nvPr/>
        </p:nvSpPr>
        <p:spPr>
          <a:xfrm>
            <a:off x="117918" y="1144146"/>
            <a:ext cx="11205694" cy="5632311"/>
          </a:xfrm>
          <a:prstGeom prst="rect">
            <a:avLst/>
          </a:prstGeom>
        </p:spPr>
        <p:txBody>
          <a:bodyPr wrap="square">
            <a:spAutoFit/>
          </a:bodyPr>
          <a:lstStyle/>
          <a:p>
            <a:pPr marL="285744" indent="-285744">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hlinkClick r:id="rId2"/>
              </a:rPr>
              <a:t>https://www.edx.org/course/causal-diagrams-draw-your-assumptions-before-your-conclusions-2</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hlinkClick r:id="rId3"/>
            </a:endParaRPr>
          </a:p>
          <a:p>
            <a:pPr marL="285744" indent="-285744">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hlinkClick r:id="rId3"/>
              </a:rPr>
              <a:t>https://www.coursera.org/learn/crash-course-in-causality#syllabus</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Arial" panose="020B0604020202020204" pitchFamily="34" charset="0"/>
              </a:rPr>
              <a:t>向韧</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Arial" panose="020B0604020202020204" pitchFamily="34" charset="0"/>
                <a:ea typeface="微软雅黑" panose="020B0503020204020204" pitchFamily="34" charset="-122"/>
                <a:cs typeface="Arial" panose="020B0604020202020204" pitchFamily="34" charset="0"/>
              </a:rPr>
              <a:t>戴文杰</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Arial" panose="020B0604020202020204" pitchFamily="34" charset="0"/>
                <a:ea typeface="微软雅黑" panose="020B0503020204020204" pitchFamily="34" charset="-122"/>
                <a:cs typeface="Arial" panose="020B0604020202020204" pitchFamily="34" charset="0"/>
              </a:rPr>
              <a:t>熊元</a:t>
            </a:r>
            <a:r>
              <a:rPr lang="en-US" altLang="zh-CN" dirty="0">
                <a:latin typeface="Arial" panose="020B0604020202020204" pitchFamily="34" charset="0"/>
                <a:ea typeface="微软雅黑" panose="020B0503020204020204" pitchFamily="34" charset="-122"/>
                <a:cs typeface="Arial" panose="020B0604020202020204" pitchFamily="34" charset="0"/>
              </a:rPr>
              <a:t>, et al. </a:t>
            </a:r>
            <a:r>
              <a:rPr lang="zh-CN" altLang="en-US" dirty="0">
                <a:latin typeface="Arial" panose="020B0604020202020204" pitchFamily="34" charset="0"/>
                <a:ea typeface="微软雅黑" panose="020B0503020204020204" pitchFamily="34" charset="-122"/>
                <a:cs typeface="Arial" panose="020B0604020202020204" pitchFamily="34" charset="0"/>
              </a:rPr>
              <a:t>有向无环图在因果推断控制混杂因素中的应用</a:t>
            </a:r>
            <a:r>
              <a:rPr lang="en-US" altLang="zh-CN" dirty="0">
                <a:latin typeface="Arial" panose="020B0604020202020204" pitchFamily="34" charset="0"/>
                <a:ea typeface="微软雅黑" panose="020B0503020204020204" pitchFamily="34" charset="-122"/>
                <a:cs typeface="Arial" panose="020B0604020202020204" pitchFamily="34" charset="0"/>
              </a:rPr>
              <a:t>[J]. </a:t>
            </a:r>
            <a:r>
              <a:rPr lang="zh-CN" altLang="en-US" dirty="0">
                <a:latin typeface="Arial" panose="020B0604020202020204" pitchFamily="34" charset="0"/>
                <a:ea typeface="微软雅黑" panose="020B0503020204020204" pitchFamily="34" charset="-122"/>
                <a:cs typeface="Arial" panose="020B0604020202020204" pitchFamily="34" charset="0"/>
              </a:rPr>
              <a:t>中华流行病学杂志</a:t>
            </a:r>
            <a:r>
              <a:rPr lang="en-US" altLang="zh-CN" dirty="0">
                <a:latin typeface="Arial" panose="020B0604020202020204" pitchFamily="34" charset="0"/>
                <a:ea typeface="微软雅黑" panose="020B0503020204020204" pitchFamily="34" charset="-122"/>
                <a:cs typeface="Arial" panose="020B0604020202020204" pitchFamily="34" charset="0"/>
              </a:rPr>
              <a:t>, 2016, 6(7):107-108.</a:t>
            </a: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Arial" panose="020B0604020202020204" pitchFamily="34" charset="0"/>
              </a:rPr>
              <a:t>郑英杰</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Arial" panose="020B0604020202020204" pitchFamily="34" charset="0"/>
                <a:ea typeface="微软雅黑" panose="020B0503020204020204" pitchFamily="34" charset="-122"/>
                <a:cs typeface="Arial" panose="020B0604020202020204" pitchFamily="34" charset="0"/>
              </a:rPr>
              <a:t>赵耐青</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Arial" panose="020B0604020202020204" pitchFamily="34" charset="0"/>
                <a:ea typeface="微软雅黑" panose="020B0503020204020204" pitchFamily="34" charset="-122"/>
                <a:cs typeface="Arial" panose="020B0604020202020204" pitchFamily="34" charset="0"/>
              </a:rPr>
              <a:t>有向无环图：语言、规则及应用</a:t>
            </a:r>
            <a:r>
              <a:rPr lang="en-US" altLang="zh-CN" dirty="0">
                <a:latin typeface="Arial" panose="020B0604020202020204" pitchFamily="34" charset="0"/>
                <a:ea typeface="微软雅黑" panose="020B0503020204020204" pitchFamily="34" charset="-122"/>
                <a:cs typeface="Arial" panose="020B0604020202020204" pitchFamily="34" charset="0"/>
              </a:rPr>
              <a:t>[J]. </a:t>
            </a:r>
            <a:r>
              <a:rPr lang="zh-CN" altLang="en-US" dirty="0">
                <a:latin typeface="Arial" panose="020B0604020202020204" pitchFamily="34" charset="0"/>
                <a:ea typeface="微软雅黑" panose="020B0503020204020204" pitchFamily="34" charset="-122"/>
                <a:cs typeface="Arial" panose="020B0604020202020204" pitchFamily="34" charset="0"/>
              </a:rPr>
              <a:t>中华流行病学杂志</a:t>
            </a:r>
            <a:r>
              <a:rPr lang="en-US" altLang="zh-CN" dirty="0">
                <a:latin typeface="Arial" panose="020B0604020202020204" pitchFamily="34" charset="0"/>
                <a:ea typeface="微软雅黑" panose="020B0503020204020204" pitchFamily="34" charset="-122"/>
                <a:cs typeface="Arial" panose="020B0604020202020204" pitchFamily="34" charset="0"/>
              </a:rPr>
              <a:t>, 2017, 38(08):1140-1144.</a:t>
            </a:r>
          </a:p>
          <a:p>
            <a:endParaRPr lang="zh-CN" altLang="en-US"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Arial" panose="020B0604020202020204" pitchFamily="34" charset="0"/>
              </a:rPr>
              <a:t>刘子言</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Arial" panose="020B0604020202020204" pitchFamily="34" charset="0"/>
                <a:ea typeface="微软雅黑" panose="020B0503020204020204" pitchFamily="34" charset="-122"/>
                <a:cs typeface="Arial" panose="020B0604020202020204" pitchFamily="34" charset="0"/>
              </a:rPr>
              <a:t>吴小丽</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Arial" panose="020B0604020202020204" pitchFamily="34" charset="0"/>
                <a:ea typeface="微软雅黑" panose="020B0503020204020204" pitchFamily="34" charset="-122"/>
                <a:cs typeface="Arial" panose="020B0604020202020204" pitchFamily="34" charset="0"/>
              </a:rPr>
              <a:t>解美秋</a:t>
            </a:r>
            <a:r>
              <a:rPr lang="en-US" altLang="zh-CN" dirty="0">
                <a:latin typeface="Arial" panose="020B0604020202020204" pitchFamily="34" charset="0"/>
                <a:ea typeface="微软雅黑" panose="020B0503020204020204" pitchFamily="34" charset="-122"/>
                <a:cs typeface="Arial" panose="020B0604020202020204" pitchFamily="34" charset="0"/>
              </a:rPr>
              <a:t>, et al. </a:t>
            </a:r>
            <a:r>
              <a:rPr lang="zh-CN" altLang="en-US" dirty="0">
                <a:latin typeface="Arial" panose="020B0604020202020204" pitchFamily="34" charset="0"/>
                <a:ea typeface="微软雅黑" panose="020B0503020204020204" pitchFamily="34" charset="-122"/>
                <a:cs typeface="Arial" panose="020B0604020202020204" pitchFamily="34" charset="0"/>
              </a:rPr>
              <a:t>在因果推断中应用有向无环图识别和控制选择偏倚</a:t>
            </a:r>
            <a:r>
              <a:rPr lang="en-US" altLang="zh-CN" dirty="0">
                <a:latin typeface="Arial" panose="020B0604020202020204" pitchFamily="34" charset="0"/>
                <a:ea typeface="微软雅黑" panose="020B0503020204020204" pitchFamily="34" charset="-122"/>
                <a:cs typeface="Arial" panose="020B0604020202020204" pitchFamily="34" charset="0"/>
              </a:rPr>
              <a:t>[J]. </a:t>
            </a:r>
            <a:r>
              <a:rPr lang="zh-CN" altLang="en-US" dirty="0">
                <a:latin typeface="Arial" panose="020B0604020202020204" pitchFamily="34" charset="0"/>
                <a:ea typeface="微软雅黑" panose="020B0503020204020204" pitchFamily="34" charset="-122"/>
                <a:cs typeface="Arial" panose="020B0604020202020204" pitchFamily="34" charset="0"/>
              </a:rPr>
              <a:t>中华疾病控制杂志</a:t>
            </a:r>
            <a:r>
              <a:rPr lang="en-US" altLang="zh-CN" dirty="0">
                <a:latin typeface="Arial" panose="020B0604020202020204" pitchFamily="34" charset="0"/>
                <a:ea typeface="微软雅黑" panose="020B0503020204020204" pitchFamily="34" charset="-122"/>
                <a:cs typeface="Arial" panose="020B0604020202020204" pitchFamily="34" charset="0"/>
              </a:rPr>
              <a:t>, 2019(3).</a:t>
            </a: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rPr>
              <a:t>Strand K M , </a:t>
            </a:r>
            <a:r>
              <a:rPr lang="en-US" altLang="zh-CN" dirty="0" err="1">
                <a:latin typeface="Arial" panose="020B0604020202020204" pitchFamily="34" charset="0"/>
                <a:ea typeface="微软雅黑" panose="020B0503020204020204" pitchFamily="34" charset="-122"/>
                <a:cs typeface="Arial" panose="020B0604020202020204" pitchFamily="34" charset="0"/>
              </a:rPr>
              <a:t>Heimstad</a:t>
            </a:r>
            <a:r>
              <a:rPr lang="en-US" altLang="zh-CN" dirty="0">
                <a:latin typeface="Arial" panose="020B0604020202020204" pitchFamily="34" charset="0"/>
                <a:ea typeface="微软雅黑" panose="020B0503020204020204" pitchFamily="34" charset="-122"/>
                <a:cs typeface="Arial" panose="020B0604020202020204" pitchFamily="34" charset="0"/>
              </a:rPr>
              <a:t> R , Iversen A C , et al. Mediators of the association between pre-eclampsia and cerebral palsy: population based cohort study[J]. BMJ, 2013, 347(jul09 2):f4089-f4089.</a:t>
            </a: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rPr>
              <a:t>Cole SR, Platt RW, </a:t>
            </a:r>
            <a:r>
              <a:rPr lang="en-US" altLang="zh-CN" dirty="0" err="1">
                <a:latin typeface="Arial" panose="020B0604020202020204" pitchFamily="34" charset="0"/>
                <a:ea typeface="微软雅黑" panose="020B0503020204020204" pitchFamily="34" charset="-122"/>
                <a:cs typeface="Arial" panose="020B0604020202020204" pitchFamily="34" charset="0"/>
              </a:rPr>
              <a:t>Schisterman</a:t>
            </a:r>
            <a:r>
              <a:rPr lang="en-US" altLang="zh-CN" dirty="0">
                <a:latin typeface="Arial" panose="020B0604020202020204" pitchFamily="34" charset="0"/>
                <a:ea typeface="微软雅黑" panose="020B0503020204020204" pitchFamily="34" charset="-122"/>
                <a:cs typeface="Arial" panose="020B0604020202020204" pitchFamily="34" charset="0"/>
              </a:rPr>
              <a:t> EF, et al. Illustrating bias due to conditioning on a collider. Int J Epidemiol. 2010;39(2):417–420. doi:10.1093/</a:t>
            </a:r>
            <a:r>
              <a:rPr lang="en-US" altLang="zh-CN" dirty="0" err="1">
                <a:latin typeface="Arial" panose="020B0604020202020204" pitchFamily="34" charset="0"/>
                <a:ea typeface="微软雅黑" panose="020B0503020204020204" pitchFamily="34" charset="-122"/>
                <a:cs typeface="Arial" panose="020B0604020202020204" pitchFamily="34" charset="0"/>
              </a:rPr>
              <a:t>ije</a:t>
            </a:r>
            <a:r>
              <a:rPr lang="en-US" altLang="zh-CN" dirty="0">
                <a:latin typeface="Arial" panose="020B0604020202020204" pitchFamily="34" charset="0"/>
                <a:ea typeface="微软雅黑" panose="020B0503020204020204" pitchFamily="34" charset="-122"/>
                <a:cs typeface="Arial" panose="020B0604020202020204" pitchFamily="34" charset="0"/>
              </a:rPr>
              <a:t>/dyp334</a:t>
            </a: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r>
              <a:rPr lang="nl-NL" altLang="zh-CN" dirty="0">
                <a:latin typeface="Arial" panose="020B0604020202020204" pitchFamily="34" charset="0"/>
                <a:ea typeface="微软雅黑" panose="020B0503020204020204" pitchFamily="34" charset="-122"/>
                <a:cs typeface="Arial" panose="020B0604020202020204" pitchFamily="34" charset="0"/>
              </a:rPr>
              <a:t>VanderWeele, T.J. Eur J Epidemiol (2019) 34: 211. </a:t>
            </a:r>
            <a:r>
              <a:rPr lang="nl-NL" altLang="zh-CN" dirty="0">
                <a:latin typeface="Arial" panose="020B0604020202020204" pitchFamily="34" charset="0"/>
                <a:ea typeface="微软雅黑" panose="020B0503020204020204" pitchFamily="34" charset="-122"/>
                <a:cs typeface="Arial" panose="020B0604020202020204" pitchFamily="34" charset="0"/>
                <a:hlinkClick r:id="rId4"/>
              </a:rPr>
              <a:t>https://doi.org/10.1007/s10654-019-00494-6</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57764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4DC85-2719-41C5-84A0-17D28F35AD38}"/>
              </a:ext>
            </a:extLst>
          </p:cNvPr>
          <p:cNvSpPr>
            <a:spLocks noGrp="1"/>
          </p:cNvSpPr>
          <p:nvPr>
            <p:ph type="title"/>
          </p:nvPr>
        </p:nvSpPr>
        <p:spPr/>
        <p:txBody>
          <a:bodyPr/>
          <a:lstStyle/>
          <a:p>
            <a:r>
              <a:rPr lang="zh-CN" altLang="en-US" dirty="0"/>
              <a:t>参考文献</a:t>
            </a:r>
            <a:br>
              <a:rPr lang="en-US" altLang="zh-CN" dirty="0"/>
            </a:br>
            <a:endParaRPr lang="zh-CN" altLang="en-US" dirty="0"/>
          </a:p>
        </p:txBody>
      </p:sp>
      <p:sp>
        <p:nvSpPr>
          <p:cNvPr id="4" name="矩形 3">
            <a:extLst>
              <a:ext uri="{FF2B5EF4-FFF2-40B4-BE49-F238E27FC236}">
                <a16:creationId xmlns:a16="http://schemas.microsoft.com/office/drawing/2014/main" id="{C23856D9-9A91-4A91-9638-9DA43C317CA3}"/>
              </a:ext>
            </a:extLst>
          </p:cNvPr>
          <p:cNvSpPr/>
          <p:nvPr/>
        </p:nvSpPr>
        <p:spPr>
          <a:xfrm>
            <a:off x="-13217" y="1136601"/>
            <a:ext cx="12205217" cy="5355312"/>
          </a:xfrm>
          <a:prstGeom prst="rect">
            <a:avLst/>
          </a:prstGeom>
        </p:spPr>
        <p:txBody>
          <a:bodyPr wrap="square">
            <a:spAutoFit/>
          </a:bodyPr>
          <a:lstStyle/>
          <a:p>
            <a:pPr marL="285744" indent="-285744">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rPr>
              <a:t>Strand K M , </a:t>
            </a:r>
            <a:r>
              <a:rPr lang="en-US" altLang="zh-CN" dirty="0" err="1">
                <a:latin typeface="Arial" panose="020B0604020202020204" pitchFamily="34" charset="0"/>
                <a:ea typeface="微软雅黑" panose="020B0503020204020204" pitchFamily="34" charset="-122"/>
                <a:cs typeface="Arial" panose="020B0604020202020204" pitchFamily="34" charset="0"/>
              </a:rPr>
              <a:t>Heimstad</a:t>
            </a:r>
            <a:r>
              <a:rPr lang="en-US" altLang="zh-CN" dirty="0">
                <a:latin typeface="Arial" panose="020B0604020202020204" pitchFamily="34" charset="0"/>
                <a:ea typeface="微软雅黑" panose="020B0503020204020204" pitchFamily="34" charset="-122"/>
                <a:cs typeface="Arial" panose="020B0604020202020204" pitchFamily="34" charset="0"/>
              </a:rPr>
              <a:t> R , Iversen A C , et al. Mediators of the association between pre-eclampsia and cerebral palsy: population based cohort study[J]. BMJ, 2013, 347(jul09 2):f4089-f4089.</a:t>
            </a: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rPr>
              <a:t>Karl DF, Mark MC, Srinivasa VK, et al. Evidence synthesis for constructing directed acyclic graphs (ESC-DAGs): a novel and systematic method for building directed acyclic graphs, International Journal of Epidemiology, 2019, dyz150, https://doi.org/10.1093/ije/dyz150</a:t>
            </a: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rPr>
              <a:t>Textor, J., Hardt, J., </a:t>
            </a:r>
            <a:r>
              <a:rPr lang="en-US" altLang="zh-CN" dirty="0" err="1">
                <a:latin typeface="Arial" panose="020B0604020202020204" pitchFamily="34" charset="0"/>
                <a:ea typeface="微软雅黑" panose="020B0503020204020204" pitchFamily="34" charset="-122"/>
                <a:cs typeface="Arial" panose="020B0604020202020204" pitchFamily="34" charset="0"/>
              </a:rPr>
              <a:t>Knuppel</a:t>
            </a:r>
            <a:r>
              <a:rPr lang="en-US" altLang="zh-CN" dirty="0">
                <a:latin typeface="Arial" panose="020B0604020202020204" pitchFamily="34" charset="0"/>
                <a:ea typeface="微软雅黑" panose="020B0503020204020204" pitchFamily="34" charset="-122"/>
                <a:cs typeface="Arial" panose="020B0604020202020204" pitchFamily="34" charset="0"/>
              </a:rPr>
              <a:t>, S., 2011. </a:t>
            </a:r>
            <a:r>
              <a:rPr lang="en-US" altLang="zh-CN" dirty="0" err="1">
                <a:latin typeface="Arial" panose="020B0604020202020204" pitchFamily="34" charset="0"/>
                <a:ea typeface="微软雅黑" panose="020B0503020204020204" pitchFamily="34" charset="-122"/>
                <a:cs typeface="Arial" panose="020B0604020202020204" pitchFamily="34" charset="0"/>
              </a:rPr>
              <a:t>DAGitty</a:t>
            </a:r>
            <a:r>
              <a:rPr lang="en-US" altLang="zh-CN" dirty="0">
                <a:latin typeface="Arial" panose="020B0604020202020204" pitchFamily="34" charset="0"/>
                <a:ea typeface="微软雅黑" panose="020B0503020204020204" pitchFamily="34" charset="-122"/>
                <a:cs typeface="Arial" panose="020B0604020202020204" pitchFamily="34" charset="0"/>
              </a:rPr>
              <a:t>: a graphical tool for analyzing causal diagrams. Epidemiology 22, 745. </a:t>
            </a:r>
            <a:r>
              <a:rPr lang="en-US" altLang="zh-CN" dirty="0">
                <a:latin typeface="Arial" panose="020B0604020202020204" pitchFamily="34" charset="0"/>
                <a:ea typeface="微软雅黑" panose="020B0503020204020204" pitchFamily="34" charset="-122"/>
                <a:cs typeface="Arial" panose="020B0604020202020204" pitchFamily="34" charset="0"/>
                <a:hlinkClick r:id="rId2"/>
              </a:rPr>
              <a:t>https://doi.org/10.1097/EDE.0b013e318225c2be</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rPr>
              <a:t>Talbot, D. &amp; </a:t>
            </a:r>
            <a:r>
              <a:rPr lang="en-US" altLang="zh-CN" dirty="0" err="1">
                <a:latin typeface="Arial" panose="020B0604020202020204" pitchFamily="34" charset="0"/>
                <a:ea typeface="微软雅黑" panose="020B0503020204020204" pitchFamily="34" charset="-122"/>
                <a:cs typeface="Arial" panose="020B0604020202020204" pitchFamily="34" charset="0"/>
              </a:rPr>
              <a:t>Massamba</a:t>
            </a:r>
            <a:r>
              <a:rPr lang="en-US" altLang="zh-CN" dirty="0">
                <a:latin typeface="Arial" panose="020B0604020202020204" pitchFamily="34" charset="0"/>
                <a:ea typeface="微软雅黑" panose="020B0503020204020204" pitchFamily="34" charset="-122"/>
                <a:cs typeface="Arial" panose="020B0604020202020204" pitchFamily="34" charset="0"/>
              </a:rPr>
              <a:t>, V.K. A descriptive review of variable selection methods in four epidemiologic journals: there is still room for improvement. Eur J Epidemiol (2019) 34: 725. </a:t>
            </a:r>
            <a:r>
              <a:rPr lang="en-US" altLang="zh-CN" dirty="0">
                <a:latin typeface="Arial" panose="020B0604020202020204" pitchFamily="34" charset="0"/>
                <a:ea typeface="微软雅黑" panose="020B0503020204020204" pitchFamily="34" charset="-122"/>
                <a:cs typeface="Arial" panose="020B0604020202020204" pitchFamily="34" charset="0"/>
                <a:hlinkClick r:id="rId3"/>
              </a:rPr>
              <a:t>https://doi.org/10.1007/s10654-019-00529-y</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rPr>
              <a:t>Margarita Moreno-</a:t>
            </a:r>
            <a:r>
              <a:rPr lang="en-US" altLang="zh-CN" dirty="0" err="1">
                <a:latin typeface="Arial" panose="020B0604020202020204" pitchFamily="34" charset="0"/>
                <a:ea typeface="微软雅黑" panose="020B0503020204020204" pitchFamily="34" charset="-122"/>
                <a:cs typeface="Arial" panose="020B0604020202020204" pitchFamily="34" charset="0"/>
              </a:rPr>
              <a:t>Betancur</a:t>
            </a:r>
            <a:r>
              <a:rPr lang="en-US" altLang="zh-CN" dirty="0">
                <a:latin typeface="Arial" panose="020B0604020202020204" pitchFamily="34" charset="0"/>
                <a:ea typeface="微软雅黑" panose="020B0503020204020204" pitchFamily="34" charset="-122"/>
                <a:cs typeface="Arial" panose="020B0604020202020204" pitchFamily="34" charset="0"/>
              </a:rPr>
              <a:t>, Katherine J Lee, Finbarr P </a:t>
            </a:r>
            <a:r>
              <a:rPr lang="en-US" altLang="zh-CN" dirty="0" err="1">
                <a:latin typeface="Arial" panose="020B0604020202020204" pitchFamily="34" charset="0"/>
                <a:ea typeface="微软雅黑" panose="020B0503020204020204" pitchFamily="34" charset="-122"/>
                <a:cs typeface="Arial" panose="020B0604020202020204" pitchFamily="34" charset="0"/>
              </a:rPr>
              <a:t>Leacy</a:t>
            </a:r>
            <a:r>
              <a:rPr lang="en-US" altLang="zh-CN" dirty="0">
                <a:latin typeface="Arial" panose="020B0604020202020204" pitchFamily="34" charset="0"/>
                <a:ea typeface="微软雅黑" panose="020B0503020204020204" pitchFamily="34" charset="-122"/>
                <a:cs typeface="Arial" panose="020B0604020202020204" pitchFamily="34" charset="0"/>
              </a:rPr>
              <a:t>, Ian R White, Julie A Simpson, John B Carlin, Canonical Causal Diagrams to Guide the Treatment of Missing Data in Epidemiologic Studies, American Journal of Epidemiology, Volume 187, Issue 12, December 2018, Pages 2705–2715, https://doi.org/10.1093/aje/kwy173</a:t>
            </a:r>
          </a:p>
          <a:p>
            <a:pPr marL="285744" indent="-285744">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44" indent="-285744">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rPr>
              <a:t>Hernán, Miguel A, Hernández-Díaz, Sonia, Robins J M . A Structural Approach to Selection Bias[J]. Epidemiology, 2004, 15(5):615-625.</a:t>
            </a:r>
          </a:p>
        </p:txBody>
      </p:sp>
    </p:spTree>
    <p:extLst>
      <p:ext uri="{BB962C8B-B14F-4D97-AF65-F5344CB8AC3E}">
        <p14:creationId xmlns:p14="http://schemas.microsoft.com/office/powerpoint/2010/main" val="2847817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907BCB8-82A2-41EC-9E5B-7FABCD637B03}"/>
              </a:ext>
            </a:extLst>
          </p:cNvPr>
          <p:cNvSpPr txBox="1"/>
          <p:nvPr/>
        </p:nvSpPr>
        <p:spPr>
          <a:xfrm>
            <a:off x="4971777" y="5009592"/>
            <a:ext cx="2399984" cy="830997"/>
          </a:xfrm>
          <a:prstGeom prst="rect">
            <a:avLst/>
          </a:prstGeom>
          <a:noFill/>
        </p:spPr>
        <p:txBody>
          <a:bodyPr wrap="square" rtlCol="0">
            <a:spAutoFit/>
          </a:bodyPr>
          <a:lstStyle/>
          <a:p>
            <a:pPr algn="ctr"/>
            <a:r>
              <a:rPr lang="en-US" altLang="zh-CN" sz="48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Thanks</a:t>
            </a:r>
            <a:r>
              <a:rPr lang="zh-CN" altLang="en-US" sz="48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a:t>
            </a:r>
          </a:p>
        </p:txBody>
      </p:sp>
      <p:pic>
        <p:nvPicPr>
          <p:cNvPr id="4" name="图片 3">
            <a:extLst>
              <a:ext uri="{FF2B5EF4-FFF2-40B4-BE49-F238E27FC236}">
                <a16:creationId xmlns:a16="http://schemas.microsoft.com/office/drawing/2014/main" id="{7631CC65-0A37-43F7-B1F0-CD26E4976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774" y="1017411"/>
            <a:ext cx="4128452" cy="4128452"/>
          </a:xfrm>
          <a:prstGeom prst="rect">
            <a:avLst/>
          </a:prstGeom>
        </p:spPr>
      </p:pic>
      <p:sp>
        <p:nvSpPr>
          <p:cNvPr id="2" name="AutoShape 2" descr="图像">
            <a:extLst>
              <a:ext uri="{FF2B5EF4-FFF2-40B4-BE49-F238E27FC236}">
                <a16:creationId xmlns:a16="http://schemas.microsoft.com/office/drawing/2014/main" id="{719A3337-088C-48A6-8792-5BBD4A0880F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17837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图像">
            <a:extLst>
              <a:ext uri="{FF2B5EF4-FFF2-40B4-BE49-F238E27FC236}">
                <a16:creationId xmlns:a16="http://schemas.microsoft.com/office/drawing/2014/main" id="{719A3337-088C-48A6-8792-5BBD4A0880F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75263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4" y="255791"/>
            <a:ext cx="8857972" cy="665072"/>
          </a:xfrm>
        </p:spPr>
        <p:txBody>
          <a:bodyPr/>
          <a:lstStyle/>
          <a:p>
            <a:r>
              <a:rPr lang="en-US" altLang="zh-CN" dirty="0"/>
              <a:t>Directed Acyclic </a:t>
            </a:r>
            <a:r>
              <a:rPr lang="en-US" altLang="zh-CN" dirty="0" err="1"/>
              <a:t>Graph·Key</a:t>
            </a:r>
            <a:r>
              <a:rPr lang="zh-CN" altLang="en-US" dirty="0"/>
              <a:t> </a:t>
            </a:r>
            <a:r>
              <a:rPr lang="en-US" altLang="zh-CN" dirty="0"/>
              <a:t>player</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44</a:t>
            </a:fld>
            <a:endParaRPr lang="zh-CN" altLang="en-US"/>
          </a:p>
        </p:txBody>
      </p:sp>
      <p:sp>
        <p:nvSpPr>
          <p:cNvPr id="4" name="矩形 3">
            <a:extLst>
              <a:ext uri="{FF2B5EF4-FFF2-40B4-BE49-F238E27FC236}">
                <a16:creationId xmlns:a16="http://schemas.microsoft.com/office/drawing/2014/main" id="{7C4EDDF7-2AA7-48DA-98D6-E3FF6DFB130F}"/>
              </a:ext>
            </a:extLst>
          </p:cNvPr>
          <p:cNvSpPr/>
          <p:nvPr/>
        </p:nvSpPr>
        <p:spPr>
          <a:xfrm>
            <a:off x="570615" y="1818977"/>
            <a:ext cx="10997608" cy="3970318"/>
          </a:xfrm>
          <a:prstGeom prst="rect">
            <a:avLst/>
          </a:prstGeom>
        </p:spPr>
        <p:txBody>
          <a:bodyPr wrap="square">
            <a:spAutoFit/>
          </a:bodyPr>
          <a:lstStyle/>
          <a:p>
            <a:r>
              <a:rPr lang="en-US" altLang="zh-CN" sz="3600" dirty="0">
                <a:latin typeface="Times New Roman" panose="02020603050405020304" pitchFamily="18" charset="0"/>
                <a:cs typeface="Times New Roman" panose="02020603050405020304" pitchFamily="18" charset="0"/>
              </a:rPr>
              <a:t>Computer Science: Judea Pearl, </a:t>
            </a:r>
            <a:r>
              <a:rPr lang="en-US" altLang="zh-CN" sz="3600" dirty="0" err="1">
                <a:latin typeface="Times New Roman" panose="02020603050405020304" pitchFamily="18" charset="0"/>
                <a:cs typeface="Times New Roman" panose="02020603050405020304" pitchFamily="18" charset="0"/>
              </a:rPr>
              <a:t>Jin</a:t>
            </a:r>
            <a:r>
              <a:rPr lang="en-US" altLang="zh-CN" sz="3600" dirty="0">
                <a:latin typeface="Times New Roman" panose="02020603050405020304" pitchFamily="18" charset="0"/>
                <a:cs typeface="Times New Roman" panose="02020603050405020304" pitchFamily="18" charset="0"/>
              </a:rPr>
              <a:t> Tian, Thomas Verma</a:t>
            </a:r>
          </a:p>
          <a:p>
            <a:endParaRPr lang="en-US" altLang="zh-CN" sz="3600" dirty="0">
              <a:latin typeface="Times New Roman" panose="02020603050405020304" pitchFamily="18" charset="0"/>
              <a:cs typeface="Times New Roman" panose="02020603050405020304" pitchFamily="18" charset="0"/>
            </a:endParaRPr>
          </a:p>
          <a:p>
            <a:r>
              <a:rPr lang="en-US" altLang="zh-CN" sz="3600" dirty="0">
                <a:latin typeface="Times New Roman" panose="02020603050405020304" pitchFamily="18" charset="0"/>
                <a:cs typeface="Times New Roman" panose="02020603050405020304" pitchFamily="18" charset="0"/>
              </a:rPr>
              <a:t> Philosophy: Peter </a:t>
            </a:r>
            <a:r>
              <a:rPr lang="en-US" altLang="zh-CN" sz="3600" dirty="0" err="1">
                <a:latin typeface="Times New Roman" panose="02020603050405020304" pitchFamily="18" charset="0"/>
                <a:cs typeface="Times New Roman" panose="02020603050405020304" pitchFamily="18" charset="0"/>
              </a:rPr>
              <a:t>Spirtes</a:t>
            </a:r>
            <a:r>
              <a:rPr lang="en-US" altLang="zh-CN" sz="3600" dirty="0">
                <a:latin typeface="Times New Roman" panose="02020603050405020304" pitchFamily="18" charset="0"/>
                <a:cs typeface="Times New Roman" panose="02020603050405020304" pitchFamily="18" charset="0"/>
              </a:rPr>
              <a:t>, Clark </a:t>
            </a:r>
            <a:r>
              <a:rPr lang="en-US" altLang="zh-CN" sz="3600" dirty="0" err="1">
                <a:latin typeface="Times New Roman" panose="02020603050405020304" pitchFamily="18" charset="0"/>
                <a:cs typeface="Times New Roman" panose="02020603050405020304" pitchFamily="18" charset="0"/>
              </a:rPr>
              <a:t>Glymour</a:t>
            </a:r>
            <a:r>
              <a:rPr lang="en-US" altLang="zh-CN" sz="3600" dirty="0">
                <a:latin typeface="Times New Roman" panose="02020603050405020304" pitchFamily="18" charset="0"/>
                <a:cs typeface="Times New Roman" panose="02020603050405020304" pitchFamily="18" charset="0"/>
              </a:rPr>
              <a:t>, Richard </a:t>
            </a:r>
            <a:r>
              <a:rPr lang="en-US" altLang="zh-CN" sz="3600" dirty="0" err="1">
                <a:latin typeface="Times New Roman" panose="02020603050405020304" pitchFamily="18" charset="0"/>
                <a:cs typeface="Times New Roman" panose="02020603050405020304" pitchFamily="18" charset="0"/>
              </a:rPr>
              <a:t>Scheines</a:t>
            </a:r>
            <a:endParaRPr lang="en-US" altLang="zh-CN" sz="3600" dirty="0">
              <a:latin typeface="Times New Roman" panose="02020603050405020304" pitchFamily="18" charset="0"/>
              <a:cs typeface="Times New Roman" panose="02020603050405020304" pitchFamily="18" charset="0"/>
            </a:endParaRPr>
          </a:p>
          <a:p>
            <a:endParaRPr lang="en-US" altLang="zh-CN" sz="3600" dirty="0">
              <a:latin typeface="Times New Roman" panose="02020603050405020304" pitchFamily="18" charset="0"/>
              <a:cs typeface="Times New Roman" panose="02020603050405020304" pitchFamily="18" charset="0"/>
            </a:endParaRPr>
          </a:p>
          <a:p>
            <a:r>
              <a:rPr lang="en-US" altLang="zh-CN" sz="3600" dirty="0">
                <a:latin typeface="Times New Roman" panose="02020603050405020304" pitchFamily="18" charset="0"/>
                <a:cs typeface="Times New Roman" panose="02020603050405020304" pitchFamily="18" charset="0"/>
              </a:rPr>
              <a:t> Biostatistics: </a:t>
            </a:r>
            <a:r>
              <a:rPr lang="en-US" altLang="zh-CN" sz="3600" dirty="0">
                <a:solidFill>
                  <a:srgbClr val="FF0000"/>
                </a:solidFill>
                <a:latin typeface="Times New Roman" panose="02020603050405020304" pitchFamily="18" charset="0"/>
                <a:cs typeface="Times New Roman" panose="02020603050405020304" pitchFamily="18" charset="0"/>
              </a:rPr>
              <a:t>Jamie Robins, Sander Greenland, Tyler </a:t>
            </a:r>
            <a:r>
              <a:rPr lang="en-US" altLang="zh-CN" sz="3600" dirty="0" err="1">
                <a:solidFill>
                  <a:srgbClr val="FF0000"/>
                </a:solidFill>
                <a:latin typeface="Times New Roman" panose="02020603050405020304" pitchFamily="18" charset="0"/>
                <a:cs typeface="Times New Roman" panose="02020603050405020304" pitchFamily="18" charset="0"/>
              </a:rPr>
              <a:t>VanderWeele</a:t>
            </a:r>
            <a:r>
              <a:rPr lang="en-US" altLang="zh-CN" sz="3600" dirty="0">
                <a:solidFill>
                  <a:srgbClr val="FF0000"/>
                </a:solidFill>
                <a:latin typeface="Times New Roman" panose="02020603050405020304" pitchFamily="18" charset="0"/>
                <a:cs typeface="Times New Roman" panose="02020603050405020304" pitchFamily="18" charset="0"/>
              </a:rPr>
              <a:t>, Miguel Hernan</a:t>
            </a:r>
            <a:endParaRPr lang="zh-CN" altLang="en-US" sz="3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7677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a:t>Create </a:t>
            </a:r>
            <a:r>
              <a:rPr lang="en-US" altLang="zh-CN" dirty="0" err="1"/>
              <a:t>DAGs·Method</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45</a:t>
            </a:fld>
            <a:endParaRPr lang="zh-CN" altLang="en-US"/>
          </a:p>
        </p:txBody>
      </p:sp>
      <p:sp>
        <p:nvSpPr>
          <p:cNvPr id="5" name="矩形 4">
            <a:extLst>
              <a:ext uri="{FF2B5EF4-FFF2-40B4-BE49-F238E27FC236}">
                <a16:creationId xmlns:a16="http://schemas.microsoft.com/office/drawing/2014/main" id="{BC3434A4-F420-42AE-A741-88733B39AAEB}"/>
              </a:ext>
            </a:extLst>
          </p:cNvPr>
          <p:cNvSpPr/>
          <p:nvPr/>
        </p:nvSpPr>
        <p:spPr>
          <a:xfrm>
            <a:off x="92100" y="6249575"/>
            <a:ext cx="11823405" cy="584775"/>
          </a:xfrm>
          <a:prstGeom prst="rect">
            <a:avLst/>
          </a:prstGeom>
        </p:spPr>
        <p:txBody>
          <a:bodyPr wrap="square">
            <a:spAutoFit/>
          </a:bodyPr>
          <a:lstStyle/>
          <a:p>
            <a:r>
              <a:rPr lang="en-US" altLang="zh-CN" sz="1600" dirty="0">
                <a:solidFill>
                  <a:srgbClr val="2A2A2A"/>
                </a:solidFill>
                <a:latin typeface="Times New Roman" panose="02020603050405020304" pitchFamily="18" charset="0"/>
                <a:cs typeface="Times New Roman" panose="02020603050405020304" pitchFamily="18" charset="0"/>
              </a:rPr>
              <a:t>Karl DF, Mark MC, Srinivasa VK, et al. Evidence synthesis for constructing directed acyclic graphs (ESC-DAGs): a novel and systematic method for building directed acyclic graphs, </a:t>
            </a:r>
            <a:r>
              <a:rPr lang="en-US" altLang="zh-CN" sz="1600" i="1" dirty="0">
                <a:solidFill>
                  <a:srgbClr val="2A2A2A"/>
                </a:solidFill>
                <a:latin typeface="Times New Roman" panose="02020603050405020304" pitchFamily="18" charset="0"/>
                <a:cs typeface="Times New Roman" panose="02020603050405020304" pitchFamily="18" charset="0"/>
              </a:rPr>
              <a:t>International Journal of Epidemiology</a:t>
            </a:r>
            <a:r>
              <a:rPr lang="en-US" altLang="zh-CN" sz="1600" dirty="0">
                <a:solidFill>
                  <a:srgbClr val="2A2A2A"/>
                </a:solidFill>
                <a:latin typeface="Times New Roman" panose="02020603050405020304" pitchFamily="18" charset="0"/>
                <a:cs typeface="Times New Roman" panose="02020603050405020304" pitchFamily="18" charset="0"/>
              </a:rPr>
              <a:t>, 2019, dyz150, </a:t>
            </a:r>
            <a:r>
              <a:rPr lang="en-US" altLang="zh-CN" sz="1600" dirty="0">
                <a:solidFill>
                  <a:srgbClr val="006FB7"/>
                </a:solidFill>
                <a:latin typeface="Times New Roman" panose="02020603050405020304" pitchFamily="18" charset="0"/>
                <a:cs typeface="Times New Roman" panose="02020603050405020304" pitchFamily="18" charset="0"/>
                <a:hlinkClick r:id="rId2"/>
              </a:rPr>
              <a:t>https://doi.org/10.1093/ije/dyz150</a:t>
            </a:r>
            <a:endParaRPr lang="zh-CN" altLang="en-US" sz="16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6C884D8-5E8D-4A9F-A61F-D0EF1922D946}"/>
              </a:ext>
            </a:extLst>
          </p:cNvPr>
          <p:cNvSpPr txBox="1"/>
          <p:nvPr/>
        </p:nvSpPr>
        <p:spPr>
          <a:xfrm>
            <a:off x="224244" y="1095154"/>
            <a:ext cx="11809228" cy="523220"/>
          </a:xfrm>
          <a:prstGeom prst="rect">
            <a:avLst/>
          </a:prstGeom>
          <a:noFill/>
        </p:spPr>
        <p:txBody>
          <a:bodyPr wrap="square" rtlCol="0">
            <a:spAutoFit/>
          </a:bodyPr>
          <a:lstStyle/>
          <a:p>
            <a:r>
              <a:rPr lang="en-US" altLang="zh-CN" sz="2800" b="1" dirty="0">
                <a:solidFill>
                  <a:srgbClr val="4472C4"/>
                </a:solidFill>
                <a:latin typeface="Times New Roman" panose="02020603050405020304" pitchFamily="18" charset="0"/>
                <a:cs typeface="Times New Roman" panose="02020603050405020304" pitchFamily="18" charset="0"/>
              </a:rPr>
              <a:t>Mapping </a:t>
            </a:r>
            <a:r>
              <a:rPr lang="en-US" altLang="zh-CN" sz="2800" dirty="0">
                <a:solidFill>
                  <a:srgbClr val="4472C4"/>
                </a:solidFill>
                <a:latin typeface="Times New Roman" panose="02020603050405020304" pitchFamily="18" charset="0"/>
                <a:cs typeface="Times New Roman" panose="02020603050405020304" pitchFamily="18" charset="0"/>
              </a:rPr>
              <a:t>   Translation     Integration 1:synthesis    Integration 2: recombination </a:t>
            </a:r>
            <a:r>
              <a:rPr lang="zh-CN" altLang="en-US" sz="2800" dirty="0">
                <a:solidFill>
                  <a:srgbClr val="4472C4"/>
                </a:solidFill>
                <a:latin typeface="Times New Roman" panose="02020603050405020304" pitchFamily="18" charset="0"/>
                <a:cs typeface="Times New Roman" panose="02020603050405020304" pitchFamily="18" charset="0"/>
              </a:rPr>
              <a:t> </a:t>
            </a:r>
            <a:r>
              <a:rPr lang="en-US" altLang="zh-CN" sz="2800" dirty="0">
                <a:solidFill>
                  <a:srgbClr val="4472C4"/>
                </a:solidFill>
                <a:latin typeface="Times New Roman" panose="02020603050405020304" pitchFamily="18" charset="0"/>
                <a:cs typeface="Times New Roman" panose="02020603050405020304" pitchFamily="18" charset="0"/>
              </a:rPr>
              <a:t> </a:t>
            </a:r>
          </a:p>
        </p:txBody>
      </p:sp>
      <p:sp>
        <p:nvSpPr>
          <p:cNvPr id="12" name="矩形 11">
            <a:extLst>
              <a:ext uri="{FF2B5EF4-FFF2-40B4-BE49-F238E27FC236}">
                <a16:creationId xmlns:a16="http://schemas.microsoft.com/office/drawing/2014/main" id="{B12738F2-9ECE-4676-BFB7-DF842C96D292}"/>
              </a:ext>
            </a:extLst>
          </p:cNvPr>
          <p:cNvSpPr/>
          <p:nvPr/>
        </p:nvSpPr>
        <p:spPr>
          <a:xfrm>
            <a:off x="106277" y="2668849"/>
            <a:ext cx="11937945" cy="3416320"/>
          </a:xfrm>
          <a:prstGeom prst="rect">
            <a:avLst/>
          </a:prstGeom>
          <a:ln w="38100"/>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sz="2400" dirty="0">
                <a:latin typeface="Times New Roman" panose="02020603050405020304" pitchFamily="18" charset="0"/>
                <a:cs typeface="Times New Roman" panose="02020603050405020304" pitchFamily="18" charset="0"/>
              </a:rPr>
              <a:t>1. Outcome variable of interest is set as DAG outcome(s).</a:t>
            </a:r>
          </a:p>
          <a:p>
            <a:r>
              <a:rPr lang="en-US" altLang="zh-CN" sz="2400" dirty="0">
                <a:latin typeface="Times New Roman" panose="02020603050405020304" pitchFamily="18" charset="0"/>
                <a:cs typeface="Times New Roman" panose="02020603050405020304" pitchFamily="18" charset="0"/>
              </a:rPr>
              <a:t>2. Exposure variable(s) of interest is set as DAG exposure(s).</a:t>
            </a:r>
          </a:p>
          <a:p>
            <a:r>
              <a:rPr lang="en-US" altLang="zh-CN" sz="2400" dirty="0">
                <a:latin typeface="Times New Roman" panose="02020603050405020304" pitchFamily="18" charset="0"/>
                <a:cs typeface="Times New Roman" panose="02020603050405020304" pitchFamily="18" charset="0"/>
              </a:rPr>
              <a:t>3. A directed edge is drawn originating from the exposure(s), terminating at the outcome(s).</a:t>
            </a:r>
          </a:p>
          <a:p>
            <a:r>
              <a:rPr lang="en-US" altLang="zh-CN" sz="2400" dirty="0">
                <a:latin typeface="Times New Roman" panose="02020603050405020304" pitchFamily="18" charset="0"/>
                <a:cs typeface="Times New Roman" panose="02020603050405020304" pitchFamily="18" charset="0"/>
              </a:rPr>
              <a:t>4. All control variables are entered as unassigned variables.</a:t>
            </a:r>
          </a:p>
          <a:p>
            <a:r>
              <a:rPr lang="en-US" altLang="zh-CN" sz="2400" dirty="0">
                <a:latin typeface="Times New Roman" panose="02020603050405020304" pitchFamily="18" charset="0"/>
                <a:cs typeface="Times New Roman" panose="02020603050405020304" pitchFamily="18" charset="0"/>
              </a:rPr>
              <a:t>5. A directed edge is drawn originating from each control to the exposure(s) and outcome(s).</a:t>
            </a:r>
          </a:p>
          <a:p>
            <a:r>
              <a:rPr lang="en-US" altLang="zh-CN" sz="2400" dirty="0">
                <a:latin typeface="Times New Roman" panose="02020603050405020304" pitchFamily="18" charset="0"/>
                <a:cs typeface="Times New Roman" panose="02020603050405020304" pitchFamily="18" charset="0"/>
              </a:rPr>
              <a:t>6. Mediators, instrumental variables etc. are mapped as per the study’s conclusions.</a:t>
            </a:r>
          </a:p>
          <a:p>
            <a:r>
              <a:rPr lang="en-US" altLang="zh-CN" sz="2400" dirty="0">
                <a:latin typeface="Times New Roman" panose="02020603050405020304" pitchFamily="18" charset="0"/>
                <a:cs typeface="Times New Roman" panose="02020603050405020304" pitchFamily="18" charset="0"/>
              </a:rPr>
              <a:t>7. The ‘implied graph’ is saturated by drawing directed or undirected edges between all confounders (direction does not matter until the translation stage). The recombination process can be performed at this stage to help simplify an overly complex IG.</a:t>
            </a:r>
            <a:endParaRPr lang="zh-CN" altLang="en-US" sz="2400"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65AFDE8E-D51E-41AB-A20A-2DB79A98809F}"/>
              </a:ext>
            </a:extLst>
          </p:cNvPr>
          <p:cNvSpPr/>
          <p:nvPr/>
        </p:nvSpPr>
        <p:spPr>
          <a:xfrm>
            <a:off x="186011" y="1728113"/>
            <a:ext cx="11819978"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To produce a DAG that corresponds to the conclusions of the study under review (accurate or otherwise) and is ‘saturated’ with an edge between all pairs of nodes.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1441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a:t>Create </a:t>
            </a:r>
            <a:r>
              <a:rPr lang="en-US" altLang="zh-CN" dirty="0" err="1"/>
              <a:t>DAGs·Method</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46</a:t>
            </a:fld>
            <a:endParaRPr lang="zh-CN" altLang="en-US"/>
          </a:p>
        </p:txBody>
      </p:sp>
      <p:sp>
        <p:nvSpPr>
          <p:cNvPr id="5" name="矩形 4">
            <a:extLst>
              <a:ext uri="{FF2B5EF4-FFF2-40B4-BE49-F238E27FC236}">
                <a16:creationId xmlns:a16="http://schemas.microsoft.com/office/drawing/2014/main" id="{BC3434A4-F420-42AE-A741-88733B39AAEB}"/>
              </a:ext>
            </a:extLst>
          </p:cNvPr>
          <p:cNvSpPr/>
          <p:nvPr/>
        </p:nvSpPr>
        <p:spPr>
          <a:xfrm>
            <a:off x="92100" y="6249575"/>
            <a:ext cx="11823405" cy="584775"/>
          </a:xfrm>
          <a:prstGeom prst="rect">
            <a:avLst/>
          </a:prstGeom>
        </p:spPr>
        <p:txBody>
          <a:bodyPr wrap="square">
            <a:spAutoFit/>
          </a:bodyPr>
          <a:lstStyle/>
          <a:p>
            <a:r>
              <a:rPr lang="en-US" altLang="zh-CN" sz="1600" dirty="0">
                <a:solidFill>
                  <a:srgbClr val="2A2A2A"/>
                </a:solidFill>
                <a:latin typeface="Times New Roman" panose="02020603050405020304" pitchFamily="18" charset="0"/>
                <a:cs typeface="Times New Roman" panose="02020603050405020304" pitchFamily="18" charset="0"/>
              </a:rPr>
              <a:t>Karl DF, Mark MC, Srinivasa VK, et al. Evidence synthesis for constructing directed acyclic graphs (ESC-DAGs): a novel and systematic method for building directed acyclic graphs, </a:t>
            </a:r>
            <a:r>
              <a:rPr lang="en-US" altLang="zh-CN" sz="1600" i="1" dirty="0">
                <a:solidFill>
                  <a:srgbClr val="2A2A2A"/>
                </a:solidFill>
                <a:latin typeface="Times New Roman" panose="02020603050405020304" pitchFamily="18" charset="0"/>
                <a:cs typeface="Times New Roman" panose="02020603050405020304" pitchFamily="18" charset="0"/>
              </a:rPr>
              <a:t>International Journal of Epidemiology</a:t>
            </a:r>
            <a:r>
              <a:rPr lang="en-US" altLang="zh-CN" sz="1600" dirty="0">
                <a:solidFill>
                  <a:srgbClr val="2A2A2A"/>
                </a:solidFill>
                <a:latin typeface="Times New Roman" panose="02020603050405020304" pitchFamily="18" charset="0"/>
                <a:cs typeface="Times New Roman" panose="02020603050405020304" pitchFamily="18" charset="0"/>
              </a:rPr>
              <a:t>, 2019, dyz150, </a:t>
            </a:r>
            <a:r>
              <a:rPr lang="en-US" altLang="zh-CN" sz="1600" dirty="0">
                <a:solidFill>
                  <a:srgbClr val="006FB7"/>
                </a:solidFill>
                <a:latin typeface="Times New Roman" panose="02020603050405020304" pitchFamily="18" charset="0"/>
                <a:cs typeface="Times New Roman" panose="02020603050405020304" pitchFamily="18" charset="0"/>
                <a:hlinkClick r:id="rId2"/>
              </a:rPr>
              <a:t>https://doi.org/10.1093/ije/dyz150</a:t>
            </a:r>
            <a:endParaRPr lang="zh-CN" altLang="en-US" sz="16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6C884D8-5E8D-4A9F-A61F-D0EF1922D946}"/>
              </a:ext>
            </a:extLst>
          </p:cNvPr>
          <p:cNvSpPr txBox="1"/>
          <p:nvPr/>
        </p:nvSpPr>
        <p:spPr>
          <a:xfrm>
            <a:off x="224244" y="1095154"/>
            <a:ext cx="11809228" cy="523220"/>
          </a:xfrm>
          <a:prstGeom prst="rect">
            <a:avLst/>
          </a:prstGeom>
          <a:noFill/>
        </p:spPr>
        <p:txBody>
          <a:bodyPr wrap="square" rtlCol="0">
            <a:spAutoFit/>
          </a:bodyPr>
          <a:lstStyle/>
          <a:p>
            <a:r>
              <a:rPr lang="en-US" altLang="zh-CN" sz="2800" b="1" dirty="0">
                <a:solidFill>
                  <a:srgbClr val="4472C4"/>
                </a:solidFill>
                <a:latin typeface="Times New Roman" panose="02020603050405020304" pitchFamily="18" charset="0"/>
                <a:cs typeface="Times New Roman" panose="02020603050405020304" pitchFamily="18" charset="0"/>
              </a:rPr>
              <a:t>Mapping </a:t>
            </a:r>
            <a:r>
              <a:rPr lang="en-US" altLang="zh-CN" sz="2800" dirty="0">
                <a:solidFill>
                  <a:srgbClr val="4472C4"/>
                </a:solidFill>
                <a:latin typeface="Times New Roman" panose="02020603050405020304" pitchFamily="18" charset="0"/>
                <a:cs typeface="Times New Roman" panose="02020603050405020304" pitchFamily="18" charset="0"/>
              </a:rPr>
              <a:t>   Translation     Integration 1:synthesis    Integration 2: recombination </a:t>
            </a:r>
            <a:r>
              <a:rPr lang="zh-CN" altLang="en-US" sz="2800" dirty="0">
                <a:solidFill>
                  <a:srgbClr val="4472C4"/>
                </a:solidFill>
                <a:latin typeface="Times New Roman" panose="02020603050405020304" pitchFamily="18" charset="0"/>
                <a:cs typeface="Times New Roman" panose="02020603050405020304" pitchFamily="18" charset="0"/>
              </a:rPr>
              <a:t> </a:t>
            </a:r>
            <a:r>
              <a:rPr lang="en-US" altLang="zh-CN" sz="2800" dirty="0">
                <a:solidFill>
                  <a:srgbClr val="4472C4"/>
                </a:solidFill>
                <a:latin typeface="Times New Roman" panose="02020603050405020304" pitchFamily="18" charset="0"/>
                <a:cs typeface="Times New Roman" panose="02020603050405020304" pitchFamily="18" charset="0"/>
              </a:rPr>
              <a:t> </a:t>
            </a:r>
          </a:p>
        </p:txBody>
      </p:sp>
      <p:pic>
        <p:nvPicPr>
          <p:cNvPr id="6" name="图片 5">
            <a:extLst>
              <a:ext uri="{FF2B5EF4-FFF2-40B4-BE49-F238E27FC236}">
                <a16:creationId xmlns:a16="http://schemas.microsoft.com/office/drawing/2014/main" id="{EA5DCC20-6240-4166-ACCA-45500598B986}"/>
              </a:ext>
            </a:extLst>
          </p:cNvPr>
          <p:cNvPicPr>
            <a:picLocks noChangeAspect="1"/>
          </p:cNvPicPr>
          <p:nvPr/>
        </p:nvPicPr>
        <p:blipFill rotWithShape="1">
          <a:blip r:embed="rId3">
            <a:extLst>
              <a:ext uri="{28A0092B-C50C-407E-A947-70E740481C1C}">
                <a14:useLocalDpi xmlns:a14="http://schemas.microsoft.com/office/drawing/2010/main" val="0"/>
              </a:ext>
            </a:extLst>
          </a:blip>
          <a:srcRect b="784"/>
          <a:stretch/>
        </p:blipFill>
        <p:spPr>
          <a:xfrm>
            <a:off x="1496487" y="1909420"/>
            <a:ext cx="8721414" cy="3853426"/>
          </a:xfrm>
          <a:prstGeom prst="rect">
            <a:avLst/>
          </a:prstGeom>
        </p:spPr>
      </p:pic>
      <p:sp>
        <p:nvSpPr>
          <p:cNvPr id="7" name="文本框 6">
            <a:extLst>
              <a:ext uri="{FF2B5EF4-FFF2-40B4-BE49-F238E27FC236}">
                <a16:creationId xmlns:a16="http://schemas.microsoft.com/office/drawing/2014/main" id="{937A4979-EB81-4CC0-8F3A-7F34F0F8412E}"/>
              </a:ext>
            </a:extLst>
          </p:cNvPr>
          <p:cNvSpPr txBox="1"/>
          <p:nvPr/>
        </p:nvSpPr>
        <p:spPr>
          <a:xfrm>
            <a:off x="4018248" y="5762846"/>
            <a:ext cx="4221220"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Implied graph for hypothetical study</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3612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a:t>Create </a:t>
            </a:r>
            <a:r>
              <a:rPr lang="en-US" altLang="zh-CN" dirty="0" err="1"/>
              <a:t>DAGs·Method</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47</a:t>
            </a:fld>
            <a:endParaRPr lang="zh-CN" altLang="en-US"/>
          </a:p>
        </p:txBody>
      </p:sp>
      <p:sp>
        <p:nvSpPr>
          <p:cNvPr id="5" name="矩形 4">
            <a:extLst>
              <a:ext uri="{FF2B5EF4-FFF2-40B4-BE49-F238E27FC236}">
                <a16:creationId xmlns:a16="http://schemas.microsoft.com/office/drawing/2014/main" id="{BC3434A4-F420-42AE-A741-88733B39AAEB}"/>
              </a:ext>
            </a:extLst>
          </p:cNvPr>
          <p:cNvSpPr/>
          <p:nvPr/>
        </p:nvSpPr>
        <p:spPr>
          <a:xfrm>
            <a:off x="0" y="5877420"/>
            <a:ext cx="10652863" cy="830997"/>
          </a:xfrm>
          <a:prstGeom prst="rect">
            <a:avLst/>
          </a:prstGeom>
        </p:spPr>
        <p:txBody>
          <a:bodyPr wrap="square">
            <a:spAutoFit/>
          </a:bodyPr>
          <a:lstStyle/>
          <a:p>
            <a:r>
              <a:rPr lang="en-US" altLang="zh-CN" sz="1600" dirty="0">
                <a:solidFill>
                  <a:srgbClr val="2A2A2A"/>
                </a:solidFill>
                <a:latin typeface="Times New Roman" panose="02020603050405020304" pitchFamily="18" charset="0"/>
                <a:cs typeface="Times New Roman" panose="02020603050405020304" pitchFamily="18" charset="0"/>
              </a:rPr>
              <a:t>Karl DF, Mark MC, Srinivasa VK, et al. Evidence synthesis for constructing directed acyclic graphs (ESC-DAGs): a novel and systematic method for building directed acyclic graphs, </a:t>
            </a:r>
            <a:r>
              <a:rPr lang="en-US" altLang="zh-CN" sz="1600" i="1" dirty="0">
                <a:solidFill>
                  <a:srgbClr val="2A2A2A"/>
                </a:solidFill>
                <a:latin typeface="Times New Roman" panose="02020603050405020304" pitchFamily="18" charset="0"/>
                <a:cs typeface="Times New Roman" panose="02020603050405020304" pitchFamily="18" charset="0"/>
              </a:rPr>
              <a:t>International Journal of Epidemiology</a:t>
            </a:r>
            <a:r>
              <a:rPr lang="en-US" altLang="zh-CN" sz="1600" dirty="0">
                <a:solidFill>
                  <a:srgbClr val="2A2A2A"/>
                </a:solidFill>
                <a:latin typeface="Times New Roman" panose="02020603050405020304" pitchFamily="18" charset="0"/>
                <a:cs typeface="Times New Roman" panose="02020603050405020304" pitchFamily="18" charset="0"/>
              </a:rPr>
              <a:t>, 2019, dyz150, </a:t>
            </a:r>
            <a:r>
              <a:rPr lang="en-US" altLang="zh-CN" sz="1600" dirty="0">
                <a:solidFill>
                  <a:srgbClr val="006FB7"/>
                </a:solidFill>
                <a:latin typeface="Times New Roman" panose="02020603050405020304" pitchFamily="18" charset="0"/>
                <a:cs typeface="Times New Roman" panose="02020603050405020304" pitchFamily="18" charset="0"/>
                <a:hlinkClick r:id="rId2"/>
              </a:rPr>
              <a:t>https://doi.org/10.1093/ije/dyz150</a:t>
            </a:r>
            <a:endParaRPr lang="zh-CN" altLang="en-US" sz="16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6C884D8-5E8D-4A9F-A61F-D0EF1922D946}"/>
              </a:ext>
            </a:extLst>
          </p:cNvPr>
          <p:cNvSpPr txBox="1"/>
          <p:nvPr/>
        </p:nvSpPr>
        <p:spPr>
          <a:xfrm>
            <a:off x="224244" y="1095154"/>
            <a:ext cx="11809228" cy="523220"/>
          </a:xfrm>
          <a:prstGeom prst="rect">
            <a:avLst/>
          </a:prstGeom>
          <a:noFill/>
        </p:spPr>
        <p:txBody>
          <a:bodyPr wrap="square" rtlCol="0">
            <a:spAutoFit/>
          </a:bodyPr>
          <a:lstStyle/>
          <a:p>
            <a:r>
              <a:rPr lang="en-US" altLang="zh-CN" sz="2800" dirty="0">
                <a:solidFill>
                  <a:srgbClr val="4472C4"/>
                </a:solidFill>
                <a:latin typeface="Times New Roman" panose="02020603050405020304" pitchFamily="18" charset="0"/>
                <a:cs typeface="Times New Roman" panose="02020603050405020304" pitchFamily="18" charset="0"/>
              </a:rPr>
              <a:t>Mapping</a:t>
            </a:r>
            <a:r>
              <a:rPr lang="en-US" altLang="zh-CN" sz="2800" b="1" dirty="0">
                <a:solidFill>
                  <a:srgbClr val="4472C4"/>
                </a:solidFill>
                <a:latin typeface="Times New Roman" panose="02020603050405020304" pitchFamily="18" charset="0"/>
                <a:cs typeface="Times New Roman" panose="02020603050405020304" pitchFamily="18" charset="0"/>
              </a:rPr>
              <a:t> </a:t>
            </a:r>
            <a:r>
              <a:rPr lang="en-US" altLang="zh-CN" sz="2800" dirty="0">
                <a:solidFill>
                  <a:srgbClr val="4472C4"/>
                </a:solidFill>
                <a:latin typeface="Times New Roman" panose="02020603050405020304" pitchFamily="18" charset="0"/>
                <a:cs typeface="Times New Roman" panose="02020603050405020304" pitchFamily="18" charset="0"/>
              </a:rPr>
              <a:t>   </a:t>
            </a:r>
            <a:r>
              <a:rPr lang="en-US" altLang="zh-CN" sz="2800" b="1" dirty="0">
                <a:solidFill>
                  <a:srgbClr val="4472C4"/>
                </a:solidFill>
                <a:latin typeface="Times New Roman" panose="02020603050405020304" pitchFamily="18" charset="0"/>
                <a:cs typeface="Times New Roman" panose="02020603050405020304" pitchFamily="18" charset="0"/>
              </a:rPr>
              <a:t>Translation </a:t>
            </a:r>
            <a:r>
              <a:rPr lang="en-US" altLang="zh-CN" sz="2800" dirty="0">
                <a:solidFill>
                  <a:srgbClr val="4472C4"/>
                </a:solidFill>
                <a:latin typeface="Times New Roman" panose="02020603050405020304" pitchFamily="18" charset="0"/>
                <a:cs typeface="Times New Roman" panose="02020603050405020304" pitchFamily="18" charset="0"/>
              </a:rPr>
              <a:t>    Integration 1:synthesis    Integration 2: recombination </a:t>
            </a:r>
            <a:r>
              <a:rPr lang="zh-CN" altLang="en-US" sz="2800" dirty="0">
                <a:solidFill>
                  <a:srgbClr val="4472C4"/>
                </a:solidFill>
                <a:latin typeface="Times New Roman" panose="02020603050405020304" pitchFamily="18" charset="0"/>
                <a:cs typeface="Times New Roman" panose="02020603050405020304" pitchFamily="18" charset="0"/>
              </a:rPr>
              <a:t> </a:t>
            </a:r>
            <a:r>
              <a:rPr lang="en-US" altLang="zh-CN" sz="2800" dirty="0">
                <a:solidFill>
                  <a:srgbClr val="4472C4"/>
                </a:solidFill>
                <a:latin typeface="Times New Roman" panose="02020603050405020304" pitchFamily="18" charset="0"/>
                <a:cs typeface="Times New Roman" panose="02020603050405020304" pitchFamily="18" charset="0"/>
              </a:rPr>
              <a:t> </a:t>
            </a:r>
          </a:p>
        </p:txBody>
      </p:sp>
      <p:sp>
        <p:nvSpPr>
          <p:cNvPr id="7" name="矩形 6">
            <a:extLst>
              <a:ext uri="{FF2B5EF4-FFF2-40B4-BE49-F238E27FC236}">
                <a16:creationId xmlns:a16="http://schemas.microsoft.com/office/drawing/2014/main" id="{4C40746D-B172-4C4D-961F-36C47D1B715A}"/>
              </a:ext>
            </a:extLst>
          </p:cNvPr>
          <p:cNvSpPr/>
          <p:nvPr/>
        </p:nvSpPr>
        <p:spPr>
          <a:xfrm>
            <a:off x="183895" y="2461100"/>
            <a:ext cx="11167731" cy="3416320"/>
          </a:xfrm>
          <a:prstGeom prst="rect">
            <a:avLst/>
          </a:prstGeom>
          <a:ln w="38100"/>
        </p:spPr>
        <p:style>
          <a:lnRef idx="2">
            <a:schemeClr val="accent5"/>
          </a:lnRef>
          <a:fillRef idx="1">
            <a:schemeClr val="lt1"/>
          </a:fillRef>
          <a:effectRef idx="0">
            <a:schemeClr val="accent5"/>
          </a:effectRef>
          <a:fontRef idx="minor">
            <a:schemeClr val="dk1"/>
          </a:fontRef>
        </p:style>
        <p:txBody>
          <a:bodyPr wrap="square">
            <a:spAutoFit/>
          </a:bodyPr>
          <a:lstStyle/>
          <a:p>
            <a:pPr fontAlgn="base">
              <a:buFont typeface="+mj-lt"/>
              <a:buAutoNum type="arabicPeriod"/>
            </a:pPr>
            <a:r>
              <a:rPr lang="en-US" altLang="zh-CN" sz="2400" dirty="0">
                <a:solidFill>
                  <a:schemeClr val="dk1"/>
                </a:solidFill>
                <a:latin typeface="Times New Roman" panose="02020603050405020304" pitchFamily="18" charset="0"/>
                <a:cs typeface="Times New Roman" panose="02020603050405020304" pitchFamily="18" charset="0"/>
              </a:rPr>
              <a:t>Temporality—does the posited cause precede effect? (If ‘yes’, proceed to next criterion. If not, assess reverse relationship.)</a:t>
            </a:r>
          </a:p>
          <a:p>
            <a:pPr fontAlgn="base">
              <a:buFont typeface="+mj-lt"/>
              <a:buAutoNum type="arabicPeriod"/>
            </a:pPr>
            <a:r>
              <a:rPr lang="en-US" altLang="zh-CN" sz="2400" dirty="0">
                <a:solidFill>
                  <a:schemeClr val="dk1"/>
                </a:solidFill>
                <a:latin typeface="Times New Roman" panose="02020603050405020304" pitchFamily="18" charset="0"/>
                <a:cs typeface="Times New Roman" panose="02020603050405020304" pitchFamily="18" charset="0"/>
              </a:rPr>
              <a:t>Face-validity—is the posited relationship plausible? (If ‘yes’, proceed to next criterion. If not, assess reverse relationship.)</a:t>
            </a:r>
          </a:p>
          <a:p>
            <a:pPr fontAlgn="base">
              <a:buFont typeface="+mj-lt"/>
              <a:buAutoNum type="arabicPeriod"/>
            </a:pPr>
            <a:r>
              <a:rPr lang="en-US" altLang="zh-CN" sz="2400" dirty="0">
                <a:solidFill>
                  <a:schemeClr val="dk1"/>
                </a:solidFill>
                <a:latin typeface="Times New Roman" panose="02020603050405020304" pitchFamily="18" charset="0"/>
                <a:cs typeface="Times New Roman" panose="02020603050405020304" pitchFamily="18" charset="0"/>
              </a:rPr>
              <a:t>Recourse to theory—is the posited relationship supported by theory? (Always proceed to the counterfactual thought experiment.)</a:t>
            </a:r>
          </a:p>
          <a:p>
            <a:pPr fontAlgn="base">
              <a:buFont typeface="+mj-lt"/>
              <a:buAutoNum type="arabicPeriod"/>
            </a:pPr>
            <a:r>
              <a:rPr lang="en-US" altLang="zh-CN" sz="2400" dirty="0">
                <a:solidFill>
                  <a:schemeClr val="dk1"/>
                </a:solidFill>
                <a:latin typeface="Times New Roman" panose="02020603050405020304" pitchFamily="18" charset="0"/>
                <a:cs typeface="Times New Roman" panose="02020603050405020304" pitchFamily="18" charset="0"/>
              </a:rPr>
              <a:t>Counterfactual thought experiment—is the posited relationship supported by a systematic thought experiment informed by the POF? (Once completed, always assess the reverse relationship unless already assessed.)</a:t>
            </a:r>
          </a:p>
        </p:txBody>
      </p:sp>
      <p:sp>
        <p:nvSpPr>
          <p:cNvPr id="8" name="矩形 7">
            <a:extLst>
              <a:ext uri="{FF2B5EF4-FFF2-40B4-BE49-F238E27FC236}">
                <a16:creationId xmlns:a16="http://schemas.microsoft.com/office/drawing/2014/main" id="{479073D7-333F-4749-A493-583276197F40}"/>
              </a:ext>
            </a:extLst>
          </p:cNvPr>
          <p:cNvSpPr/>
          <p:nvPr/>
        </p:nvSpPr>
        <p:spPr>
          <a:xfrm>
            <a:off x="240653" y="1579729"/>
            <a:ext cx="11639008"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Each relationship in the IG is assessed under sequential causal criteria and a counterfactual thought experiment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324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a:t>Create </a:t>
            </a:r>
            <a:r>
              <a:rPr lang="en-US" altLang="zh-CN" dirty="0" err="1"/>
              <a:t>DAGs·Method</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48</a:t>
            </a:fld>
            <a:endParaRPr lang="zh-CN" altLang="en-US"/>
          </a:p>
        </p:txBody>
      </p:sp>
      <p:sp>
        <p:nvSpPr>
          <p:cNvPr id="5" name="矩形 4">
            <a:extLst>
              <a:ext uri="{FF2B5EF4-FFF2-40B4-BE49-F238E27FC236}">
                <a16:creationId xmlns:a16="http://schemas.microsoft.com/office/drawing/2014/main" id="{BC3434A4-F420-42AE-A741-88733B39AAEB}"/>
              </a:ext>
            </a:extLst>
          </p:cNvPr>
          <p:cNvSpPr/>
          <p:nvPr/>
        </p:nvSpPr>
        <p:spPr>
          <a:xfrm>
            <a:off x="0" y="5877420"/>
            <a:ext cx="10652863" cy="830997"/>
          </a:xfrm>
          <a:prstGeom prst="rect">
            <a:avLst/>
          </a:prstGeom>
        </p:spPr>
        <p:txBody>
          <a:bodyPr wrap="square">
            <a:spAutoFit/>
          </a:bodyPr>
          <a:lstStyle/>
          <a:p>
            <a:r>
              <a:rPr lang="en-US" altLang="zh-CN" sz="1600" dirty="0">
                <a:solidFill>
                  <a:srgbClr val="2A2A2A"/>
                </a:solidFill>
                <a:latin typeface="Times New Roman" panose="02020603050405020304" pitchFamily="18" charset="0"/>
                <a:cs typeface="Times New Roman" panose="02020603050405020304" pitchFamily="18" charset="0"/>
              </a:rPr>
              <a:t>Karl DF, Mark MC, Srinivasa VK, et al. Evidence synthesis for constructing directed acyclic graphs (ESC-DAGs): a novel and systematic method for building directed acyclic graphs, </a:t>
            </a:r>
            <a:r>
              <a:rPr lang="en-US" altLang="zh-CN" sz="1600" i="1" dirty="0">
                <a:solidFill>
                  <a:srgbClr val="2A2A2A"/>
                </a:solidFill>
                <a:latin typeface="Times New Roman" panose="02020603050405020304" pitchFamily="18" charset="0"/>
                <a:cs typeface="Times New Roman" panose="02020603050405020304" pitchFamily="18" charset="0"/>
              </a:rPr>
              <a:t>International Journal of Epidemiology</a:t>
            </a:r>
            <a:r>
              <a:rPr lang="en-US" altLang="zh-CN" sz="1600" dirty="0">
                <a:solidFill>
                  <a:srgbClr val="2A2A2A"/>
                </a:solidFill>
                <a:latin typeface="Times New Roman" panose="02020603050405020304" pitchFamily="18" charset="0"/>
                <a:cs typeface="Times New Roman" panose="02020603050405020304" pitchFamily="18" charset="0"/>
              </a:rPr>
              <a:t>, 2019, dyz150, </a:t>
            </a:r>
            <a:r>
              <a:rPr lang="en-US" altLang="zh-CN" sz="1600" dirty="0">
                <a:solidFill>
                  <a:srgbClr val="006FB7"/>
                </a:solidFill>
                <a:latin typeface="Times New Roman" panose="02020603050405020304" pitchFamily="18" charset="0"/>
                <a:cs typeface="Times New Roman" panose="02020603050405020304" pitchFamily="18" charset="0"/>
                <a:hlinkClick r:id="rId2"/>
              </a:rPr>
              <a:t>https://doi.org/10.1093/ije/dyz150</a:t>
            </a:r>
            <a:endParaRPr lang="zh-CN" altLang="en-US" sz="16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6C884D8-5E8D-4A9F-A61F-D0EF1922D946}"/>
              </a:ext>
            </a:extLst>
          </p:cNvPr>
          <p:cNvSpPr txBox="1"/>
          <p:nvPr/>
        </p:nvSpPr>
        <p:spPr>
          <a:xfrm>
            <a:off x="224244" y="1095154"/>
            <a:ext cx="11809228" cy="523220"/>
          </a:xfrm>
          <a:prstGeom prst="rect">
            <a:avLst/>
          </a:prstGeom>
          <a:noFill/>
        </p:spPr>
        <p:txBody>
          <a:bodyPr wrap="square" rtlCol="0">
            <a:spAutoFit/>
          </a:bodyPr>
          <a:lstStyle/>
          <a:p>
            <a:r>
              <a:rPr lang="en-US" altLang="zh-CN" sz="2800" dirty="0">
                <a:solidFill>
                  <a:srgbClr val="4472C4"/>
                </a:solidFill>
                <a:latin typeface="Times New Roman" panose="02020603050405020304" pitchFamily="18" charset="0"/>
                <a:cs typeface="Times New Roman" panose="02020603050405020304" pitchFamily="18" charset="0"/>
              </a:rPr>
              <a:t>Mapping</a:t>
            </a:r>
            <a:r>
              <a:rPr lang="en-US" altLang="zh-CN" sz="2800" b="1" dirty="0">
                <a:solidFill>
                  <a:srgbClr val="4472C4"/>
                </a:solidFill>
                <a:latin typeface="Times New Roman" panose="02020603050405020304" pitchFamily="18" charset="0"/>
                <a:cs typeface="Times New Roman" panose="02020603050405020304" pitchFamily="18" charset="0"/>
              </a:rPr>
              <a:t> </a:t>
            </a:r>
            <a:r>
              <a:rPr lang="en-US" altLang="zh-CN" sz="2800" dirty="0">
                <a:solidFill>
                  <a:srgbClr val="4472C4"/>
                </a:solidFill>
                <a:latin typeface="Times New Roman" panose="02020603050405020304" pitchFamily="18" charset="0"/>
                <a:cs typeface="Times New Roman" panose="02020603050405020304" pitchFamily="18" charset="0"/>
              </a:rPr>
              <a:t>   </a:t>
            </a:r>
            <a:r>
              <a:rPr lang="en-US" altLang="zh-CN" sz="2800" b="1" dirty="0">
                <a:solidFill>
                  <a:srgbClr val="4472C4"/>
                </a:solidFill>
                <a:latin typeface="Times New Roman" panose="02020603050405020304" pitchFamily="18" charset="0"/>
                <a:cs typeface="Times New Roman" panose="02020603050405020304" pitchFamily="18" charset="0"/>
              </a:rPr>
              <a:t>Translation </a:t>
            </a:r>
            <a:r>
              <a:rPr lang="en-US" altLang="zh-CN" sz="2800" dirty="0">
                <a:solidFill>
                  <a:srgbClr val="4472C4"/>
                </a:solidFill>
                <a:latin typeface="Times New Roman" panose="02020603050405020304" pitchFamily="18" charset="0"/>
                <a:cs typeface="Times New Roman" panose="02020603050405020304" pitchFamily="18" charset="0"/>
              </a:rPr>
              <a:t>    Integration 1:synthesis    Integration 2: recombination </a:t>
            </a:r>
            <a:r>
              <a:rPr lang="zh-CN" altLang="en-US" sz="2800" dirty="0">
                <a:solidFill>
                  <a:srgbClr val="4472C4"/>
                </a:solidFill>
                <a:latin typeface="Times New Roman" panose="02020603050405020304" pitchFamily="18" charset="0"/>
                <a:cs typeface="Times New Roman" panose="02020603050405020304" pitchFamily="18" charset="0"/>
              </a:rPr>
              <a:t> </a:t>
            </a:r>
            <a:r>
              <a:rPr lang="en-US" altLang="zh-CN" sz="2800" dirty="0">
                <a:solidFill>
                  <a:srgbClr val="4472C4"/>
                </a:solidFill>
                <a:latin typeface="Times New Roman" panose="02020603050405020304" pitchFamily="18" charset="0"/>
                <a:cs typeface="Times New Roman" panose="02020603050405020304" pitchFamily="18" charset="0"/>
              </a:rPr>
              <a:t> </a:t>
            </a:r>
          </a:p>
        </p:txBody>
      </p:sp>
      <p:pic>
        <p:nvPicPr>
          <p:cNvPr id="6" name="图片 5">
            <a:extLst>
              <a:ext uri="{FF2B5EF4-FFF2-40B4-BE49-F238E27FC236}">
                <a16:creationId xmlns:a16="http://schemas.microsoft.com/office/drawing/2014/main" id="{00A0A98F-00B5-4EC2-9360-7050DC8A6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848" y="2528043"/>
            <a:ext cx="5999151" cy="2651866"/>
          </a:xfrm>
          <a:prstGeom prst="rect">
            <a:avLst/>
          </a:prstGeom>
        </p:spPr>
      </p:pic>
      <p:pic>
        <p:nvPicPr>
          <p:cNvPr id="7" name="图片 6">
            <a:extLst>
              <a:ext uri="{FF2B5EF4-FFF2-40B4-BE49-F238E27FC236}">
                <a16:creationId xmlns:a16="http://schemas.microsoft.com/office/drawing/2014/main" id="{85B9F042-52A9-42FE-8031-513071D24AB3}"/>
              </a:ext>
            </a:extLst>
          </p:cNvPr>
          <p:cNvPicPr>
            <a:picLocks noChangeAspect="1"/>
          </p:cNvPicPr>
          <p:nvPr/>
        </p:nvPicPr>
        <p:blipFill rotWithShape="1">
          <a:blip r:embed="rId4">
            <a:extLst>
              <a:ext uri="{28A0092B-C50C-407E-A947-70E740481C1C}">
                <a14:useLocalDpi xmlns:a14="http://schemas.microsoft.com/office/drawing/2010/main" val="0"/>
              </a:ext>
            </a:extLst>
          </a:blip>
          <a:srcRect b="784"/>
          <a:stretch/>
        </p:blipFill>
        <p:spPr>
          <a:xfrm>
            <a:off x="1" y="2529274"/>
            <a:ext cx="5999151" cy="2650635"/>
          </a:xfrm>
          <a:prstGeom prst="rect">
            <a:avLst/>
          </a:prstGeom>
        </p:spPr>
      </p:pic>
      <p:sp>
        <p:nvSpPr>
          <p:cNvPr id="8" name="文本框 7">
            <a:extLst>
              <a:ext uri="{FF2B5EF4-FFF2-40B4-BE49-F238E27FC236}">
                <a16:creationId xmlns:a16="http://schemas.microsoft.com/office/drawing/2014/main" id="{C39CEB31-4F85-4A00-B873-328C6C2B5F13}"/>
              </a:ext>
            </a:extLst>
          </p:cNvPr>
          <p:cNvSpPr txBox="1"/>
          <p:nvPr/>
        </p:nvSpPr>
        <p:spPr>
          <a:xfrm>
            <a:off x="888966" y="5179909"/>
            <a:ext cx="4221220"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Implied graph for hypothetical study</a:t>
            </a:r>
            <a:endParaRPr lang="zh-CN" altLang="en-US" sz="2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5FBA8CC-F04E-4BBD-89B9-9B59D3CA4F10}"/>
              </a:ext>
            </a:extLst>
          </p:cNvPr>
          <p:cNvSpPr txBox="1"/>
          <p:nvPr/>
        </p:nvSpPr>
        <p:spPr>
          <a:xfrm>
            <a:off x="7550691" y="5179909"/>
            <a:ext cx="3283463"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DAG for hypothetical study</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7907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a:t>Create </a:t>
            </a:r>
            <a:r>
              <a:rPr lang="en-US" altLang="zh-CN" dirty="0" err="1"/>
              <a:t>DAGs·Method</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28551CC-5D72-479E-A636-B71D35F7E781}" type="slidenum">
              <a:rPr kumimoji="0" lang="zh-CN" altLang="en-US" sz="18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矩形 4">
            <a:extLst>
              <a:ext uri="{FF2B5EF4-FFF2-40B4-BE49-F238E27FC236}">
                <a16:creationId xmlns:a16="http://schemas.microsoft.com/office/drawing/2014/main" id="{BC3434A4-F420-42AE-A741-88733B39AAEB}"/>
              </a:ext>
            </a:extLst>
          </p:cNvPr>
          <p:cNvSpPr/>
          <p:nvPr/>
        </p:nvSpPr>
        <p:spPr>
          <a:xfrm>
            <a:off x="0" y="5877420"/>
            <a:ext cx="1065286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A2A2A"/>
                </a:solidFill>
                <a:effectLst/>
                <a:uLnTx/>
                <a:uFillTx/>
                <a:latin typeface="Times New Roman" panose="02020603050405020304" pitchFamily="18" charset="0"/>
                <a:ea typeface="等线" panose="02010600030101010101" pitchFamily="2" charset="-122"/>
                <a:cs typeface="Times New Roman" panose="02020603050405020304" pitchFamily="18" charset="0"/>
              </a:rPr>
              <a:t>Karl DF, Mark MC, Srinivasa VK, et al. Evidence synthesis for constructing directed acyclic graphs (ESC-DAGs): a novel and systematic method for building directed acyclic graphs, </a:t>
            </a:r>
            <a:r>
              <a:rPr kumimoji="0" lang="en-US" altLang="zh-CN" sz="1600" b="0" i="1" u="none" strike="noStrike" kern="1200" cap="none" spc="0" normalizeH="0" baseline="0" noProof="0" dirty="0">
                <a:ln>
                  <a:noFill/>
                </a:ln>
                <a:solidFill>
                  <a:srgbClr val="2A2A2A"/>
                </a:solidFill>
                <a:effectLst/>
                <a:uLnTx/>
                <a:uFillTx/>
                <a:latin typeface="Times New Roman" panose="02020603050405020304" pitchFamily="18" charset="0"/>
                <a:ea typeface="等线" panose="02010600030101010101" pitchFamily="2" charset="-122"/>
                <a:cs typeface="Times New Roman" panose="02020603050405020304" pitchFamily="18" charset="0"/>
              </a:rPr>
              <a:t>International Journal of Epidemiology</a:t>
            </a:r>
            <a:r>
              <a:rPr kumimoji="0" lang="en-US" altLang="zh-CN" sz="1600" b="0" i="0" u="none" strike="noStrike" kern="1200" cap="none" spc="0" normalizeH="0" baseline="0" noProof="0" dirty="0">
                <a:ln>
                  <a:noFill/>
                </a:ln>
                <a:solidFill>
                  <a:srgbClr val="2A2A2A"/>
                </a:solidFill>
                <a:effectLst/>
                <a:uLnTx/>
                <a:uFillTx/>
                <a:latin typeface="Times New Roman" panose="02020603050405020304" pitchFamily="18" charset="0"/>
                <a:ea typeface="等线" panose="02010600030101010101" pitchFamily="2" charset="-122"/>
                <a:cs typeface="Times New Roman" panose="02020603050405020304" pitchFamily="18" charset="0"/>
              </a:rPr>
              <a:t>, 2019, dyz150, </a:t>
            </a:r>
            <a:r>
              <a:rPr kumimoji="0" lang="en-US" altLang="zh-CN" sz="1600" b="0" i="0" u="none" strike="noStrike" kern="1200" cap="none" spc="0" normalizeH="0" baseline="0" noProof="0" dirty="0">
                <a:ln>
                  <a:noFill/>
                </a:ln>
                <a:solidFill>
                  <a:srgbClr val="006FB7"/>
                </a:solidFill>
                <a:effectLst/>
                <a:uLnTx/>
                <a:uFillTx/>
                <a:latin typeface="Times New Roman" panose="02020603050405020304" pitchFamily="18" charset="0"/>
                <a:ea typeface="等线" panose="02010600030101010101" pitchFamily="2" charset="-122"/>
                <a:cs typeface="Times New Roman" panose="02020603050405020304" pitchFamily="18" charset="0"/>
                <a:hlinkClick r:id="rId2"/>
              </a:rPr>
              <a:t>https://doi.org/10.1093/ije/dyz150</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E6C884D8-5E8D-4A9F-A61F-D0EF1922D946}"/>
              </a:ext>
            </a:extLst>
          </p:cNvPr>
          <p:cNvSpPr txBox="1"/>
          <p:nvPr/>
        </p:nvSpPr>
        <p:spPr>
          <a:xfrm>
            <a:off x="224244" y="1095154"/>
            <a:ext cx="1180922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Mapping</a:t>
            </a:r>
            <a:r>
              <a:rPr kumimoji="0" lang="en-US" altLang="zh-CN" sz="2800" b="1"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800" b="0"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   Translation     </a:t>
            </a:r>
            <a:r>
              <a:rPr kumimoji="0" lang="en-US" altLang="zh-CN" sz="2800" b="1"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Integration 1:synthesis    </a:t>
            </a:r>
            <a:r>
              <a:rPr kumimoji="0" lang="en-US" altLang="zh-CN" sz="2800" b="0"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Integration 2: recombination </a:t>
            </a:r>
            <a:r>
              <a:rPr kumimoji="0" lang="zh-CN" altLang="en-US" sz="2800" b="0"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800" b="0"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sp>
        <p:nvSpPr>
          <p:cNvPr id="7" name="矩形 6">
            <a:extLst>
              <a:ext uri="{FF2B5EF4-FFF2-40B4-BE49-F238E27FC236}">
                <a16:creationId xmlns:a16="http://schemas.microsoft.com/office/drawing/2014/main" id="{BD05E9B0-4808-4D0D-BF1C-3FAC2CA00205}"/>
              </a:ext>
            </a:extLst>
          </p:cNvPr>
          <p:cNvSpPr/>
          <p:nvPr/>
        </p:nvSpPr>
        <p:spPr>
          <a:xfrm>
            <a:off x="224244" y="2642005"/>
            <a:ext cx="11365244" cy="2677656"/>
          </a:xfrm>
          <a:prstGeom prst="rect">
            <a:avLst/>
          </a:prstGeom>
          <a:ln w="38100"/>
        </p:spPr>
        <p:style>
          <a:lnRef idx="2">
            <a:schemeClr val="accent5"/>
          </a:lnRef>
          <a:fillRef idx="1">
            <a:schemeClr val="lt1"/>
          </a:fillRef>
          <a:effectRef idx="0">
            <a:schemeClr val="accent5"/>
          </a:effectRef>
          <a:fontRef idx="minor">
            <a:schemeClr val="dk1"/>
          </a:fontRef>
        </p:style>
        <p:txBody>
          <a:bodyPr wrap="square">
            <a:spAutoFit/>
          </a:bodyPr>
          <a:lstStyle/>
          <a:p>
            <a:pPr fontAlgn="base">
              <a:buFont typeface="+mj-lt"/>
              <a:buAutoNum type="arabicPeriod"/>
            </a:pPr>
            <a:r>
              <a:rPr lang="en-US" altLang="zh-CN" sz="2400" dirty="0">
                <a:solidFill>
                  <a:schemeClr val="dk1"/>
                </a:solidFill>
                <a:latin typeface="Times New Roman" panose="02020603050405020304" pitchFamily="18" charset="0"/>
                <a:cs typeface="Times New Roman" panose="02020603050405020304" pitchFamily="18" charset="0"/>
              </a:rPr>
              <a:t>A new DAG is created to serve as the integrated DAG (I-DAG).</a:t>
            </a:r>
          </a:p>
          <a:p>
            <a:pPr fontAlgn="base">
              <a:buFont typeface="+mj-lt"/>
              <a:buAutoNum type="arabicPeriod"/>
            </a:pPr>
            <a:r>
              <a:rPr lang="en-US" altLang="zh-CN" sz="2400" dirty="0">
                <a:solidFill>
                  <a:schemeClr val="dk1"/>
                </a:solidFill>
                <a:latin typeface="Times New Roman" panose="02020603050405020304" pitchFamily="18" charset="0"/>
                <a:cs typeface="Times New Roman" panose="02020603050405020304" pitchFamily="18" charset="0"/>
              </a:rPr>
              <a:t>The focal relationship is added to the I-DAG (as per mapping steps 1–3).</a:t>
            </a:r>
          </a:p>
          <a:p>
            <a:pPr fontAlgn="base">
              <a:buFont typeface="+mj-lt"/>
              <a:buAutoNum type="arabicPeriod"/>
            </a:pPr>
            <a:r>
              <a:rPr lang="en-US" altLang="zh-CN" sz="2400" dirty="0">
                <a:solidFill>
                  <a:schemeClr val="dk1"/>
                </a:solidFill>
                <a:latin typeface="Times New Roman" panose="02020603050405020304" pitchFamily="18" charset="0"/>
                <a:cs typeface="Times New Roman" panose="02020603050405020304" pitchFamily="18" charset="0"/>
              </a:rPr>
              <a:t>Each indexed directed edge pertaining to the focal relationship (including its corresponding node) is added to the diagram.</a:t>
            </a:r>
          </a:p>
          <a:p>
            <a:pPr fontAlgn="base">
              <a:buFont typeface="+mj-lt"/>
              <a:buAutoNum type="arabicPeriod"/>
            </a:pPr>
            <a:r>
              <a:rPr lang="en-US" altLang="zh-CN" sz="2400" dirty="0">
                <a:solidFill>
                  <a:schemeClr val="dk1"/>
                </a:solidFill>
                <a:latin typeface="Times New Roman" panose="02020603050405020304" pitchFamily="18" charset="0"/>
                <a:cs typeface="Times New Roman" panose="02020603050405020304" pitchFamily="18" charset="0"/>
              </a:rPr>
              <a:t>Each indexed directed edge pertaining to other nodes is added (e.g. between confounders).</a:t>
            </a:r>
          </a:p>
          <a:p>
            <a:pPr fontAlgn="base">
              <a:buFont typeface="+mj-lt"/>
              <a:buAutoNum type="arabicPeriod"/>
            </a:pPr>
            <a:r>
              <a:rPr lang="en-US" altLang="zh-CN" sz="2400" dirty="0">
                <a:solidFill>
                  <a:schemeClr val="dk1"/>
                </a:solidFill>
                <a:latin typeface="Times New Roman" panose="02020603050405020304" pitchFamily="18" charset="0"/>
                <a:cs typeface="Times New Roman" panose="02020603050405020304" pitchFamily="18" charset="0"/>
              </a:rPr>
              <a:t>Conceptually similar nodes should be grouped together in virtual space to aid the recombination process.</a:t>
            </a:r>
          </a:p>
        </p:txBody>
      </p:sp>
    </p:spTree>
    <p:extLst>
      <p:ext uri="{BB962C8B-B14F-4D97-AF65-F5344CB8AC3E}">
        <p14:creationId xmlns:p14="http://schemas.microsoft.com/office/powerpoint/2010/main" val="714171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zh-CN" altLang="en-US" dirty="0"/>
              <a:t>什么是混杂因素</a:t>
            </a:r>
            <a:r>
              <a:rPr lang="en-US" altLang="zh-CN" dirty="0"/>
              <a:t>?</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5</a:t>
            </a:fld>
            <a:endParaRPr lang="zh-CN" altLang="en-US"/>
          </a:p>
        </p:txBody>
      </p:sp>
      <p:sp>
        <p:nvSpPr>
          <p:cNvPr id="17" name="文本框 16">
            <a:extLst>
              <a:ext uri="{FF2B5EF4-FFF2-40B4-BE49-F238E27FC236}">
                <a16:creationId xmlns:a16="http://schemas.microsoft.com/office/drawing/2014/main" id="{C622AAFF-746E-495A-BD46-6C6E9980BFD5}"/>
              </a:ext>
            </a:extLst>
          </p:cNvPr>
          <p:cNvSpPr txBox="1"/>
          <p:nvPr/>
        </p:nvSpPr>
        <p:spPr>
          <a:xfrm>
            <a:off x="421295" y="1264799"/>
            <a:ext cx="11212270" cy="4955203"/>
          </a:xfrm>
          <a:prstGeom prst="rect">
            <a:avLst/>
          </a:prstGeom>
          <a:noFill/>
        </p:spPr>
        <p:txBody>
          <a:bodyPr wrap="square" rtlCol="0">
            <a:spAutoFit/>
          </a:bodyPr>
          <a:lstStyle/>
          <a:p>
            <a:pPr indent="457200">
              <a:spcBef>
                <a:spcPts val="1200"/>
              </a:spcBef>
            </a:pPr>
            <a:r>
              <a:rPr lang="en-US" altLang="zh-CN" sz="3200" dirty="0">
                <a:solidFill>
                  <a:srgbClr val="000000"/>
                </a:solidFill>
                <a:latin typeface="Times New Roman" panose="02020603050405020304" pitchFamily="18" charset="0"/>
              </a:rPr>
              <a:t>The developments in causal inference over the past two decades have made clear that this definition of a “confounder” is inadequate: there can be pre-exposure variables associated with the exposure and the outcome, the control of which introduces rather than eliminates bias (Greenland et al., 1999a; </a:t>
            </a:r>
            <a:r>
              <a:rPr lang="en-US" altLang="zh-CN" sz="3200" dirty="0" err="1">
                <a:solidFill>
                  <a:srgbClr val="000000"/>
                </a:solidFill>
                <a:latin typeface="Times New Roman" panose="02020603050405020304" pitchFamily="18" charset="0"/>
              </a:rPr>
              <a:t>Glymour</a:t>
            </a:r>
            <a:r>
              <a:rPr lang="en-US" altLang="zh-CN" sz="3200" dirty="0">
                <a:solidFill>
                  <a:srgbClr val="000000"/>
                </a:solidFill>
                <a:latin typeface="Times New Roman" panose="02020603050405020304" pitchFamily="18" charset="0"/>
              </a:rPr>
              <a:t> and Greenland, 2008; Pearl, 2009). The causal inference literature has moved away from formal language about “confounders” and instead places the conceptual emphasis on “confounding.” See </a:t>
            </a:r>
            <a:r>
              <a:rPr lang="en-US" altLang="zh-CN" sz="3200" dirty="0" err="1">
                <a:solidFill>
                  <a:srgbClr val="000000"/>
                </a:solidFill>
                <a:latin typeface="Times New Roman" panose="02020603050405020304" pitchFamily="18" charset="0"/>
              </a:rPr>
              <a:t>Morabia</a:t>
            </a:r>
            <a:r>
              <a:rPr lang="en-US" altLang="zh-CN" sz="3200" dirty="0">
                <a:solidFill>
                  <a:srgbClr val="000000"/>
                </a:solidFill>
                <a:latin typeface="Times New Roman" panose="02020603050405020304" pitchFamily="18" charset="0"/>
              </a:rPr>
              <a:t> (2011) for historical discussion of this point. </a:t>
            </a:r>
            <a:endParaRPr lang="en-US" altLang="zh-CN" dirty="0">
              <a:latin typeface="Times New Roman" panose="02020603050405020304" pitchFamily="18" charset="0"/>
              <a:cs typeface="Times New Roman" panose="02020603050405020304" pitchFamily="18" charset="0"/>
            </a:endParaRPr>
          </a:p>
          <a:p>
            <a:pPr indent="457200" algn="r">
              <a:spcBef>
                <a:spcPts val="1200"/>
              </a:spcBef>
            </a:pPr>
            <a:r>
              <a:rPr lang="en-US" altLang="zh-CN" dirty="0" err="1">
                <a:latin typeface="Times New Roman" panose="02020603050405020304" pitchFamily="18" charset="0"/>
                <a:cs typeface="Times New Roman" panose="02020603050405020304" pitchFamily="18" charset="0"/>
              </a:rPr>
              <a:t>VanderWeele</a:t>
            </a:r>
            <a:r>
              <a:rPr lang="en-US" altLang="zh-CN" dirty="0">
                <a:latin typeface="Times New Roman" panose="02020603050405020304" pitchFamily="18" charset="0"/>
                <a:cs typeface="Times New Roman" panose="02020603050405020304" pitchFamily="18" charset="0"/>
              </a:rPr>
              <a:t> TJ, </a:t>
            </a:r>
            <a:r>
              <a:rPr lang="en-US" altLang="zh-CN" dirty="0" err="1">
                <a:latin typeface="Times New Roman" panose="02020603050405020304" pitchFamily="18" charset="0"/>
                <a:cs typeface="Times New Roman" panose="02020603050405020304" pitchFamily="18" charset="0"/>
              </a:rPr>
              <a:t>Shpitser</a:t>
            </a:r>
            <a:r>
              <a:rPr lang="en-US" altLang="zh-CN" dirty="0">
                <a:latin typeface="Times New Roman" panose="02020603050405020304" pitchFamily="18" charset="0"/>
                <a:cs typeface="Times New Roman" panose="02020603050405020304" pitchFamily="18" charset="0"/>
              </a:rPr>
              <a:t> I. On the definition of a confounder. </a:t>
            </a:r>
            <a:r>
              <a:rPr lang="en-US" altLang="zh-CN" i="1" dirty="0">
                <a:latin typeface="Times New Roman" panose="02020603050405020304" pitchFamily="18" charset="0"/>
                <a:cs typeface="Times New Roman" panose="02020603050405020304" pitchFamily="18" charset="0"/>
              </a:rPr>
              <a:t>Ann Stat</a:t>
            </a:r>
            <a:r>
              <a:rPr lang="en-US" altLang="zh-CN" dirty="0">
                <a:latin typeface="Times New Roman" panose="02020603050405020304" pitchFamily="18" charset="0"/>
                <a:cs typeface="Times New Roman" panose="02020603050405020304" pitchFamily="18" charset="0"/>
              </a:rPr>
              <a:t>. 2013;41(1):196–220.</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74549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a:t>Create </a:t>
            </a:r>
            <a:r>
              <a:rPr lang="en-US" altLang="zh-CN" dirty="0" err="1"/>
              <a:t>DAGs·Method</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28551CC-5D72-479E-A636-B71D35F7E781}" type="slidenum">
              <a:rPr kumimoji="0" lang="zh-CN" altLang="en-US" sz="18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矩形 4">
            <a:extLst>
              <a:ext uri="{FF2B5EF4-FFF2-40B4-BE49-F238E27FC236}">
                <a16:creationId xmlns:a16="http://schemas.microsoft.com/office/drawing/2014/main" id="{BC3434A4-F420-42AE-A741-88733B39AAEB}"/>
              </a:ext>
            </a:extLst>
          </p:cNvPr>
          <p:cNvSpPr/>
          <p:nvPr/>
        </p:nvSpPr>
        <p:spPr>
          <a:xfrm>
            <a:off x="0" y="5877420"/>
            <a:ext cx="1065286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A2A2A"/>
                </a:solidFill>
                <a:effectLst/>
                <a:uLnTx/>
                <a:uFillTx/>
                <a:latin typeface="Times New Roman" panose="02020603050405020304" pitchFamily="18" charset="0"/>
                <a:ea typeface="等线" panose="02010600030101010101" pitchFamily="2" charset="-122"/>
                <a:cs typeface="Times New Roman" panose="02020603050405020304" pitchFamily="18" charset="0"/>
              </a:rPr>
              <a:t>Karl DF, Mark MC, Srinivasa VK, et al. Evidence synthesis for constructing directed acyclic graphs (ESC-DAGs): a novel and systematic method for building directed acyclic graphs, </a:t>
            </a:r>
            <a:r>
              <a:rPr kumimoji="0" lang="en-US" altLang="zh-CN" sz="1600" b="0" i="1" u="none" strike="noStrike" kern="1200" cap="none" spc="0" normalizeH="0" baseline="0" noProof="0" dirty="0">
                <a:ln>
                  <a:noFill/>
                </a:ln>
                <a:solidFill>
                  <a:srgbClr val="2A2A2A"/>
                </a:solidFill>
                <a:effectLst/>
                <a:uLnTx/>
                <a:uFillTx/>
                <a:latin typeface="Times New Roman" panose="02020603050405020304" pitchFamily="18" charset="0"/>
                <a:ea typeface="等线" panose="02010600030101010101" pitchFamily="2" charset="-122"/>
                <a:cs typeface="Times New Roman" panose="02020603050405020304" pitchFamily="18" charset="0"/>
              </a:rPr>
              <a:t>International Journal of Epidemiology</a:t>
            </a:r>
            <a:r>
              <a:rPr kumimoji="0" lang="en-US" altLang="zh-CN" sz="1600" b="0" i="0" u="none" strike="noStrike" kern="1200" cap="none" spc="0" normalizeH="0" baseline="0" noProof="0" dirty="0">
                <a:ln>
                  <a:noFill/>
                </a:ln>
                <a:solidFill>
                  <a:srgbClr val="2A2A2A"/>
                </a:solidFill>
                <a:effectLst/>
                <a:uLnTx/>
                <a:uFillTx/>
                <a:latin typeface="Times New Roman" panose="02020603050405020304" pitchFamily="18" charset="0"/>
                <a:ea typeface="等线" panose="02010600030101010101" pitchFamily="2" charset="-122"/>
                <a:cs typeface="Times New Roman" panose="02020603050405020304" pitchFamily="18" charset="0"/>
              </a:rPr>
              <a:t>, 2019, dyz150, </a:t>
            </a:r>
            <a:r>
              <a:rPr kumimoji="0" lang="en-US" altLang="zh-CN" sz="1600" b="0" i="0" u="none" strike="noStrike" kern="1200" cap="none" spc="0" normalizeH="0" baseline="0" noProof="0" dirty="0">
                <a:ln>
                  <a:noFill/>
                </a:ln>
                <a:solidFill>
                  <a:srgbClr val="006FB7"/>
                </a:solidFill>
                <a:effectLst/>
                <a:uLnTx/>
                <a:uFillTx/>
                <a:latin typeface="Times New Roman" panose="02020603050405020304" pitchFamily="18" charset="0"/>
                <a:ea typeface="等线" panose="02010600030101010101" pitchFamily="2" charset="-122"/>
                <a:cs typeface="Times New Roman" panose="02020603050405020304" pitchFamily="18" charset="0"/>
                <a:hlinkClick r:id="rId2"/>
              </a:rPr>
              <a:t>https://doi.org/10.1093/ije/dyz150</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E6C884D8-5E8D-4A9F-A61F-D0EF1922D946}"/>
              </a:ext>
            </a:extLst>
          </p:cNvPr>
          <p:cNvSpPr txBox="1"/>
          <p:nvPr/>
        </p:nvSpPr>
        <p:spPr>
          <a:xfrm>
            <a:off x="224244" y="1095154"/>
            <a:ext cx="1180922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Mapping</a:t>
            </a:r>
            <a:r>
              <a:rPr kumimoji="0" lang="en-US" altLang="zh-CN" sz="2800" b="1"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800" b="0"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   Translation     </a:t>
            </a:r>
            <a:r>
              <a:rPr kumimoji="0" lang="en-US" altLang="zh-CN" sz="2800" b="1"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Integration 1:synthesis    </a:t>
            </a:r>
            <a:r>
              <a:rPr kumimoji="0" lang="en-US" altLang="zh-CN" sz="2800" b="0"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Integration 2: recombination </a:t>
            </a:r>
            <a:r>
              <a:rPr kumimoji="0" lang="zh-CN" altLang="en-US" sz="2800" b="0"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800" b="0"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pic>
        <p:nvPicPr>
          <p:cNvPr id="6" name="图片 5">
            <a:extLst>
              <a:ext uri="{FF2B5EF4-FFF2-40B4-BE49-F238E27FC236}">
                <a16:creationId xmlns:a16="http://schemas.microsoft.com/office/drawing/2014/main" id="{031B8A4F-D00E-4D5A-8742-A1769FB26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942" y="1792665"/>
            <a:ext cx="7868615" cy="3548347"/>
          </a:xfrm>
          <a:prstGeom prst="rect">
            <a:avLst/>
          </a:prstGeom>
        </p:spPr>
      </p:pic>
      <p:sp>
        <p:nvSpPr>
          <p:cNvPr id="8" name="文本框 7">
            <a:extLst>
              <a:ext uri="{FF2B5EF4-FFF2-40B4-BE49-F238E27FC236}">
                <a16:creationId xmlns:a16="http://schemas.microsoft.com/office/drawing/2014/main" id="{CB5B835D-6236-4722-B7B2-E44A33A3AD7F}"/>
              </a:ext>
            </a:extLst>
          </p:cNvPr>
          <p:cNvSpPr txBox="1"/>
          <p:nvPr/>
        </p:nvSpPr>
        <p:spPr>
          <a:xfrm>
            <a:off x="4078407" y="5372909"/>
            <a:ext cx="4035185"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DAG for the study by Seljamo et al </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147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a:t>Create </a:t>
            </a:r>
            <a:r>
              <a:rPr lang="en-US" altLang="zh-CN" dirty="0" err="1"/>
              <a:t>DAGs·Method</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51</a:t>
            </a:fld>
            <a:endParaRPr lang="zh-CN" altLang="en-US"/>
          </a:p>
        </p:txBody>
      </p:sp>
      <p:sp>
        <p:nvSpPr>
          <p:cNvPr id="5" name="矩形 4">
            <a:extLst>
              <a:ext uri="{FF2B5EF4-FFF2-40B4-BE49-F238E27FC236}">
                <a16:creationId xmlns:a16="http://schemas.microsoft.com/office/drawing/2014/main" id="{BC3434A4-F420-42AE-A741-88733B39AAEB}"/>
              </a:ext>
            </a:extLst>
          </p:cNvPr>
          <p:cNvSpPr/>
          <p:nvPr/>
        </p:nvSpPr>
        <p:spPr>
          <a:xfrm>
            <a:off x="0" y="5877420"/>
            <a:ext cx="10652863" cy="830997"/>
          </a:xfrm>
          <a:prstGeom prst="rect">
            <a:avLst/>
          </a:prstGeom>
        </p:spPr>
        <p:txBody>
          <a:bodyPr wrap="square">
            <a:spAutoFit/>
          </a:bodyPr>
          <a:lstStyle/>
          <a:p>
            <a:r>
              <a:rPr lang="en-US" altLang="zh-CN" sz="1600" dirty="0">
                <a:solidFill>
                  <a:srgbClr val="2A2A2A"/>
                </a:solidFill>
                <a:latin typeface="Times New Roman" panose="02020603050405020304" pitchFamily="18" charset="0"/>
                <a:cs typeface="Times New Roman" panose="02020603050405020304" pitchFamily="18" charset="0"/>
              </a:rPr>
              <a:t>Karl DF, Mark MC, Srinivasa VK, et al. Evidence synthesis for constructing directed acyclic graphs (ESC-DAGs): a novel and systematic method for building directed acyclic graphs, </a:t>
            </a:r>
            <a:r>
              <a:rPr lang="en-US" altLang="zh-CN" sz="1600" i="1" dirty="0">
                <a:solidFill>
                  <a:srgbClr val="2A2A2A"/>
                </a:solidFill>
                <a:latin typeface="Times New Roman" panose="02020603050405020304" pitchFamily="18" charset="0"/>
                <a:cs typeface="Times New Roman" panose="02020603050405020304" pitchFamily="18" charset="0"/>
              </a:rPr>
              <a:t>International Journal of Epidemiology</a:t>
            </a:r>
            <a:r>
              <a:rPr lang="en-US" altLang="zh-CN" sz="1600" dirty="0">
                <a:solidFill>
                  <a:srgbClr val="2A2A2A"/>
                </a:solidFill>
                <a:latin typeface="Times New Roman" panose="02020603050405020304" pitchFamily="18" charset="0"/>
                <a:cs typeface="Times New Roman" panose="02020603050405020304" pitchFamily="18" charset="0"/>
              </a:rPr>
              <a:t>, 2019, dyz150, </a:t>
            </a:r>
            <a:r>
              <a:rPr lang="en-US" altLang="zh-CN" sz="1600" dirty="0">
                <a:solidFill>
                  <a:srgbClr val="006FB7"/>
                </a:solidFill>
                <a:latin typeface="Times New Roman" panose="02020603050405020304" pitchFamily="18" charset="0"/>
                <a:cs typeface="Times New Roman" panose="02020603050405020304" pitchFamily="18" charset="0"/>
                <a:hlinkClick r:id="rId2"/>
              </a:rPr>
              <a:t>https://doi.org/10.1093/ije/dyz150</a:t>
            </a:r>
            <a:endParaRPr lang="zh-CN" altLang="en-US" sz="16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6C884D8-5E8D-4A9F-A61F-D0EF1922D946}"/>
              </a:ext>
            </a:extLst>
          </p:cNvPr>
          <p:cNvSpPr txBox="1"/>
          <p:nvPr/>
        </p:nvSpPr>
        <p:spPr>
          <a:xfrm>
            <a:off x="224244" y="1095154"/>
            <a:ext cx="12152054" cy="523220"/>
          </a:xfrm>
          <a:prstGeom prst="rect">
            <a:avLst/>
          </a:prstGeom>
          <a:noFill/>
        </p:spPr>
        <p:txBody>
          <a:bodyPr wrap="square" rtlCol="0">
            <a:spAutoFit/>
          </a:bodyPr>
          <a:lstStyle/>
          <a:p>
            <a:r>
              <a:rPr lang="en-US" altLang="zh-CN" sz="2800" dirty="0">
                <a:solidFill>
                  <a:srgbClr val="4472C4"/>
                </a:solidFill>
                <a:latin typeface="Times New Roman" panose="02020603050405020304" pitchFamily="18" charset="0"/>
                <a:cs typeface="Times New Roman" panose="02020603050405020304" pitchFamily="18" charset="0"/>
              </a:rPr>
              <a:t>Mapping</a:t>
            </a:r>
            <a:r>
              <a:rPr lang="en-US" altLang="zh-CN" sz="2800" b="1" dirty="0">
                <a:solidFill>
                  <a:srgbClr val="4472C4"/>
                </a:solidFill>
                <a:latin typeface="Times New Roman" panose="02020603050405020304" pitchFamily="18" charset="0"/>
                <a:cs typeface="Times New Roman" panose="02020603050405020304" pitchFamily="18" charset="0"/>
              </a:rPr>
              <a:t> </a:t>
            </a:r>
            <a:r>
              <a:rPr lang="en-US" altLang="zh-CN" sz="2800" dirty="0">
                <a:solidFill>
                  <a:srgbClr val="4472C4"/>
                </a:solidFill>
                <a:latin typeface="Times New Roman" panose="02020603050405020304" pitchFamily="18" charset="0"/>
                <a:cs typeface="Times New Roman" panose="02020603050405020304" pitchFamily="18" charset="0"/>
              </a:rPr>
              <a:t>   Translation     Integration 1:synthesis    </a:t>
            </a:r>
            <a:r>
              <a:rPr lang="en-US" altLang="zh-CN" sz="2800" b="1" dirty="0">
                <a:solidFill>
                  <a:srgbClr val="4472C4"/>
                </a:solidFill>
                <a:latin typeface="Times New Roman" panose="02020603050405020304" pitchFamily="18" charset="0"/>
                <a:cs typeface="Times New Roman" panose="02020603050405020304" pitchFamily="18" charset="0"/>
              </a:rPr>
              <a:t>Integration 2: recombinatio</a:t>
            </a:r>
            <a:r>
              <a:rPr lang="en-US" altLang="zh-CN" sz="2800" dirty="0">
                <a:solidFill>
                  <a:srgbClr val="4472C4"/>
                </a:solidFill>
                <a:latin typeface="Times New Roman" panose="02020603050405020304" pitchFamily="18" charset="0"/>
                <a:cs typeface="Times New Roman" panose="02020603050405020304" pitchFamily="18" charset="0"/>
              </a:rPr>
              <a:t>n </a:t>
            </a:r>
            <a:r>
              <a:rPr lang="zh-CN" altLang="en-US" sz="2800" dirty="0">
                <a:solidFill>
                  <a:srgbClr val="4472C4"/>
                </a:solidFill>
                <a:latin typeface="Times New Roman" panose="02020603050405020304" pitchFamily="18" charset="0"/>
                <a:cs typeface="Times New Roman" panose="02020603050405020304" pitchFamily="18" charset="0"/>
              </a:rPr>
              <a:t> </a:t>
            </a:r>
            <a:r>
              <a:rPr lang="en-US" altLang="zh-CN" sz="2800" dirty="0">
                <a:solidFill>
                  <a:srgbClr val="4472C4"/>
                </a:solidFill>
                <a:latin typeface="Times New Roman" panose="02020603050405020304" pitchFamily="18" charset="0"/>
                <a:cs typeface="Times New Roman" panose="02020603050405020304" pitchFamily="18" charset="0"/>
              </a:rPr>
              <a:t> </a:t>
            </a:r>
          </a:p>
        </p:txBody>
      </p:sp>
      <p:sp>
        <p:nvSpPr>
          <p:cNvPr id="4" name="矩形 3">
            <a:extLst>
              <a:ext uri="{FF2B5EF4-FFF2-40B4-BE49-F238E27FC236}">
                <a16:creationId xmlns:a16="http://schemas.microsoft.com/office/drawing/2014/main" id="{ED9B0C4B-7060-4347-8862-2492A61550BF}"/>
              </a:ext>
            </a:extLst>
          </p:cNvPr>
          <p:cNvSpPr/>
          <p:nvPr/>
        </p:nvSpPr>
        <p:spPr>
          <a:xfrm>
            <a:off x="224244" y="3429000"/>
            <a:ext cx="11127382" cy="1200329"/>
          </a:xfrm>
          <a:prstGeom prst="rect">
            <a:avLst/>
          </a:prstGeom>
          <a:ln w="38100"/>
        </p:spPr>
        <p:style>
          <a:lnRef idx="2">
            <a:schemeClr val="accent5"/>
          </a:lnRef>
          <a:fillRef idx="1">
            <a:schemeClr val="lt1"/>
          </a:fillRef>
          <a:effectRef idx="0">
            <a:schemeClr val="accent5"/>
          </a:effectRef>
          <a:fontRef idx="minor">
            <a:schemeClr val="dk1"/>
          </a:fontRef>
        </p:style>
        <p:txBody>
          <a:bodyPr wrap="square">
            <a:spAutoFit/>
          </a:bodyPr>
          <a:lstStyle/>
          <a:p>
            <a:pPr fontAlgn="base">
              <a:buFont typeface="+mj-lt"/>
              <a:buAutoNum type="arabicPeriod"/>
            </a:pPr>
            <a:r>
              <a:rPr lang="en-US" altLang="zh-CN" sz="2400" dirty="0">
                <a:solidFill>
                  <a:schemeClr val="dk1"/>
                </a:solidFill>
                <a:latin typeface="Times New Roman" panose="02020603050405020304" pitchFamily="18" charset="0"/>
                <a:cs typeface="Times New Roman" panose="02020603050405020304" pitchFamily="18" charset="0"/>
              </a:rPr>
              <a:t>Is there theoretical support for combining two variables/nodes?</a:t>
            </a:r>
          </a:p>
          <a:p>
            <a:pPr fontAlgn="base">
              <a:buFont typeface="+mj-lt"/>
              <a:buAutoNum type="arabicPeriod"/>
            </a:pPr>
            <a:r>
              <a:rPr lang="en-US" altLang="zh-CN" sz="2400" dirty="0">
                <a:solidFill>
                  <a:schemeClr val="dk1"/>
                </a:solidFill>
                <a:latin typeface="Times New Roman" panose="02020603050405020304" pitchFamily="18" charset="0"/>
                <a:cs typeface="Times New Roman" panose="02020603050405020304" pitchFamily="18" charset="0"/>
              </a:rPr>
              <a:t>Do the conceptually related nodes have similar inputs and outputs (i.e. do they ‘send to’ and ‘receive from’ the same nodes)?</a:t>
            </a:r>
          </a:p>
        </p:txBody>
      </p:sp>
      <p:sp>
        <p:nvSpPr>
          <p:cNvPr id="6" name="矩形 5">
            <a:extLst>
              <a:ext uri="{FF2B5EF4-FFF2-40B4-BE49-F238E27FC236}">
                <a16:creationId xmlns:a16="http://schemas.microsoft.com/office/drawing/2014/main" id="{9D87B21A-43E1-4B53-AEC5-3C01C00A7C8B}"/>
              </a:ext>
            </a:extLst>
          </p:cNvPr>
          <p:cNvSpPr/>
          <p:nvPr/>
        </p:nvSpPr>
        <p:spPr>
          <a:xfrm>
            <a:off x="124046" y="2315990"/>
            <a:ext cx="11943907" cy="830997"/>
          </a:xfrm>
          <a:prstGeom prst="rect">
            <a:avLst/>
          </a:prstGeom>
        </p:spPr>
        <p:txBody>
          <a:bodyPr wrap="square">
            <a:spAutoFit/>
          </a:bodyPr>
          <a:lstStyle/>
          <a:p>
            <a:r>
              <a:rPr lang="en-US" altLang="zh-CN" sz="2400" dirty="0">
                <a:solidFill>
                  <a:schemeClr val="dk1"/>
                </a:solidFill>
                <a:latin typeface="Times New Roman" panose="02020603050405020304" pitchFamily="18" charset="0"/>
                <a:cs typeface="Times New Roman" panose="02020603050405020304" pitchFamily="18" charset="0"/>
              </a:rPr>
              <a:t>To combine nodes for either practical reasons (i.e. to reduce complexity) or substantive reasons (i.e. to establish consistency).</a:t>
            </a:r>
            <a:endParaRPr lang="zh-CN" altLang="en-US" sz="2400"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3828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en-US" altLang="zh-CN" dirty="0"/>
              <a:t>Create </a:t>
            </a:r>
            <a:r>
              <a:rPr lang="en-US" altLang="zh-CN" dirty="0" err="1"/>
              <a:t>DAGs·Method</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52</a:t>
            </a:fld>
            <a:endParaRPr lang="zh-CN" altLang="en-US"/>
          </a:p>
        </p:txBody>
      </p:sp>
      <p:sp>
        <p:nvSpPr>
          <p:cNvPr id="5" name="矩形 4">
            <a:extLst>
              <a:ext uri="{FF2B5EF4-FFF2-40B4-BE49-F238E27FC236}">
                <a16:creationId xmlns:a16="http://schemas.microsoft.com/office/drawing/2014/main" id="{BC3434A4-F420-42AE-A741-88733B39AAEB}"/>
              </a:ext>
            </a:extLst>
          </p:cNvPr>
          <p:cNvSpPr/>
          <p:nvPr/>
        </p:nvSpPr>
        <p:spPr>
          <a:xfrm>
            <a:off x="0" y="5877420"/>
            <a:ext cx="10652863" cy="830997"/>
          </a:xfrm>
          <a:prstGeom prst="rect">
            <a:avLst/>
          </a:prstGeom>
        </p:spPr>
        <p:txBody>
          <a:bodyPr wrap="square">
            <a:spAutoFit/>
          </a:bodyPr>
          <a:lstStyle/>
          <a:p>
            <a:r>
              <a:rPr lang="en-US" altLang="zh-CN" sz="1600" dirty="0">
                <a:solidFill>
                  <a:srgbClr val="2A2A2A"/>
                </a:solidFill>
                <a:latin typeface="Times New Roman" panose="02020603050405020304" pitchFamily="18" charset="0"/>
                <a:cs typeface="Times New Roman" panose="02020603050405020304" pitchFamily="18" charset="0"/>
              </a:rPr>
              <a:t>Karl DF, Mark MC, Srinivasa VK, et al. Evidence synthesis for constructing directed acyclic graphs (ESC-DAGs): a novel and systematic method for building directed acyclic graphs, </a:t>
            </a:r>
            <a:r>
              <a:rPr lang="en-US" altLang="zh-CN" sz="1600" i="1" dirty="0">
                <a:solidFill>
                  <a:srgbClr val="2A2A2A"/>
                </a:solidFill>
                <a:latin typeface="Times New Roman" panose="02020603050405020304" pitchFamily="18" charset="0"/>
                <a:cs typeface="Times New Roman" panose="02020603050405020304" pitchFamily="18" charset="0"/>
              </a:rPr>
              <a:t>International Journal of Epidemiology</a:t>
            </a:r>
            <a:r>
              <a:rPr lang="en-US" altLang="zh-CN" sz="1600" dirty="0">
                <a:solidFill>
                  <a:srgbClr val="2A2A2A"/>
                </a:solidFill>
                <a:latin typeface="Times New Roman" panose="02020603050405020304" pitchFamily="18" charset="0"/>
                <a:cs typeface="Times New Roman" panose="02020603050405020304" pitchFamily="18" charset="0"/>
              </a:rPr>
              <a:t>, 2019, dyz150, </a:t>
            </a:r>
            <a:r>
              <a:rPr lang="en-US" altLang="zh-CN" sz="1600" dirty="0">
                <a:solidFill>
                  <a:srgbClr val="006FB7"/>
                </a:solidFill>
                <a:latin typeface="Times New Roman" panose="02020603050405020304" pitchFamily="18" charset="0"/>
                <a:cs typeface="Times New Roman" panose="02020603050405020304" pitchFamily="18" charset="0"/>
                <a:hlinkClick r:id="rId2"/>
              </a:rPr>
              <a:t>https://doi.org/10.1093/ije/dyz150</a:t>
            </a:r>
            <a:endParaRPr lang="zh-CN" altLang="en-US" sz="16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6C884D8-5E8D-4A9F-A61F-D0EF1922D946}"/>
              </a:ext>
            </a:extLst>
          </p:cNvPr>
          <p:cNvSpPr txBox="1"/>
          <p:nvPr/>
        </p:nvSpPr>
        <p:spPr>
          <a:xfrm>
            <a:off x="224244" y="1095154"/>
            <a:ext cx="12152054" cy="523220"/>
          </a:xfrm>
          <a:prstGeom prst="rect">
            <a:avLst/>
          </a:prstGeom>
          <a:noFill/>
        </p:spPr>
        <p:txBody>
          <a:bodyPr wrap="square" rtlCol="0">
            <a:spAutoFit/>
          </a:bodyPr>
          <a:lstStyle/>
          <a:p>
            <a:r>
              <a:rPr lang="en-US" altLang="zh-CN" sz="2800" dirty="0">
                <a:solidFill>
                  <a:srgbClr val="4472C4"/>
                </a:solidFill>
                <a:latin typeface="Times New Roman" panose="02020603050405020304" pitchFamily="18" charset="0"/>
                <a:cs typeface="Times New Roman" panose="02020603050405020304" pitchFamily="18" charset="0"/>
              </a:rPr>
              <a:t>Mapping</a:t>
            </a:r>
            <a:r>
              <a:rPr lang="en-US" altLang="zh-CN" sz="2800" b="1" dirty="0">
                <a:solidFill>
                  <a:srgbClr val="4472C4"/>
                </a:solidFill>
                <a:latin typeface="Times New Roman" panose="02020603050405020304" pitchFamily="18" charset="0"/>
                <a:cs typeface="Times New Roman" panose="02020603050405020304" pitchFamily="18" charset="0"/>
              </a:rPr>
              <a:t> </a:t>
            </a:r>
            <a:r>
              <a:rPr lang="en-US" altLang="zh-CN" sz="2800" dirty="0">
                <a:solidFill>
                  <a:srgbClr val="4472C4"/>
                </a:solidFill>
                <a:latin typeface="Times New Roman" panose="02020603050405020304" pitchFamily="18" charset="0"/>
                <a:cs typeface="Times New Roman" panose="02020603050405020304" pitchFamily="18" charset="0"/>
              </a:rPr>
              <a:t>   Translation     Integration 1:synthesis    </a:t>
            </a:r>
            <a:r>
              <a:rPr lang="en-US" altLang="zh-CN" sz="2800" b="1" dirty="0">
                <a:solidFill>
                  <a:srgbClr val="4472C4"/>
                </a:solidFill>
                <a:latin typeface="Times New Roman" panose="02020603050405020304" pitchFamily="18" charset="0"/>
                <a:cs typeface="Times New Roman" panose="02020603050405020304" pitchFamily="18" charset="0"/>
              </a:rPr>
              <a:t>Integration 2: recombinatio</a:t>
            </a:r>
            <a:r>
              <a:rPr lang="en-US" altLang="zh-CN" sz="2800" dirty="0">
                <a:solidFill>
                  <a:srgbClr val="4472C4"/>
                </a:solidFill>
                <a:latin typeface="Times New Roman" panose="02020603050405020304" pitchFamily="18" charset="0"/>
                <a:cs typeface="Times New Roman" panose="02020603050405020304" pitchFamily="18" charset="0"/>
              </a:rPr>
              <a:t>n </a:t>
            </a:r>
            <a:r>
              <a:rPr lang="zh-CN" altLang="en-US" sz="2800" dirty="0">
                <a:solidFill>
                  <a:srgbClr val="4472C4"/>
                </a:solidFill>
                <a:latin typeface="Times New Roman" panose="02020603050405020304" pitchFamily="18" charset="0"/>
                <a:cs typeface="Times New Roman" panose="02020603050405020304" pitchFamily="18" charset="0"/>
              </a:rPr>
              <a:t> </a:t>
            </a:r>
            <a:r>
              <a:rPr lang="en-US" altLang="zh-CN" sz="2800" dirty="0">
                <a:solidFill>
                  <a:srgbClr val="4472C4"/>
                </a:solidFill>
                <a:latin typeface="Times New Roman" panose="02020603050405020304" pitchFamily="18" charset="0"/>
                <a:cs typeface="Times New Roman" panose="02020603050405020304" pitchFamily="18" charset="0"/>
              </a:rPr>
              <a:t> </a:t>
            </a:r>
          </a:p>
        </p:txBody>
      </p:sp>
      <p:pic>
        <p:nvPicPr>
          <p:cNvPr id="6" name="图片 5">
            <a:extLst>
              <a:ext uri="{FF2B5EF4-FFF2-40B4-BE49-F238E27FC236}">
                <a16:creationId xmlns:a16="http://schemas.microsoft.com/office/drawing/2014/main" id="{8258938C-BBDF-427E-A360-5966C0C9DD48}"/>
              </a:ext>
            </a:extLst>
          </p:cNvPr>
          <p:cNvPicPr>
            <a:picLocks noChangeAspect="1"/>
          </p:cNvPicPr>
          <p:nvPr/>
        </p:nvPicPr>
        <p:blipFill rotWithShape="1">
          <a:blip r:embed="rId3">
            <a:extLst>
              <a:ext uri="{28A0092B-C50C-407E-A947-70E740481C1C}">
                <a14:useLocalDpi xmlns:a14="http://schemas.microsoft.com/office/drawing/2010/main" val="0"/>
              </a:ext>
            </a:extLst>
          </a:blip>
          <a:srcRect l="1013" r="1322" b="2169"/>
          <a:stretch/>
        </p:blipFill>
        <p:spPr>
          <a:xfrm>
            <a:off x="6565074" y="2299117"/>
            <a:ext cx="5626926" cy="2515667"/>
          </a:xfrm>
          <a:prstGeom prst="rect">
            <a:avLst/>
          </a:prstGeom>
        </p:spPr>
      </p:pic>
      <p:sp>
        <p:nvSpPr>
          <p:cNvPr id="8" name="文本框 7">
            <a:extLst>
              <a:ext uri="{FF2B5EF4-FFF2-40B4-BE49-F238E27FC236}">
                <a16:creationId xmlns:a16="http://schemas.microsoft.com/office/drawing/2014/main" id="{5F4A494D-1BA4-425C-B91E-A20B2364867E}"/>
              </a:ext>
            </a:extLst>
          </p:cNvPr>
          <p:cNvSpPr txBox="1"/>
          <p:nvPr/>
        </p:nvSpPr>
        <p:spPr>
          <a:xfrm>
            <a:off x="6565074" y="4798008"/>
            <a:ext cx="5524146" cy="707886"/>
          </a:xfrm>
          <a:prstGeom prst="rect">
            <a:avLst/>
          </a:prstGeom>
          <a:noFill/>
        </p:spPr>
        <p:txBody>
          <a:bodyPr wrap="square" rtlCol="0">
            <a:spAutoFit/>
          </a:bodyPr>
          <a:lstStyle/>
          <a:p>
            <a:pPr algn="ctr"/>
            <a:r>
              <a:rPr lang="en-US" altLang="zh-CN" sz="2000" b="1" dirty="0" err="1">
                <a:latin typeface="Times New Roman" panose="02020603050405020304" pitchFamily="18" charset="0"/>
                <a:cs typeface="Times New Roman" panose="02020603050405020304" pitchFamily="18" charset="0"/>
              </a:rPr>
              <a:t>Integratd</a:t>
            </a:r>
            <a:r>
              <a:rPr lang="en-US" altLang="zh-CN" sz="2000" b="1" dirty="0">
                <a:latin typeface="Times New Roman" panose="02020603050405020304" pitchFamily="18" charset="0"/>
                <a:cs typeface="Times New Roman" panose="02020603050405020304" pitchFamily="18" charset="0"/>
              </a:rPr>
              <a:t> DAG for hypothetical study and the study by Seljamo et al </a:t>
            </a:r>
            <a:endParaRPr lang="zh-CN" altLang="en-US" sz="2000" b="1"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77161C2-76CE-414F-BB9D-9452A6A0B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67" y="3745381"/>
            <a:ext cx="4315953" cy="1946276"/>
          </a:xfrm>
          <a:prstGeom prst="rect">
            <a:avLst/>
          </a:prstGeom>
        </p:spPr>
      </p:pic>
      <p:sp>
        <p:nvSpPr>
          <p:cNvPr id="11" name="文本框 10">
            <a:extLst>
              <a:ext uri="{FF2B5EF4-FFF2-40B4-BE49-F238E27FC236}">
                <a16:creationId xmlns:a16="http://schemas.microsoft.com/office/drawing/2014/main" id="{B5E3AC55-F246-4BD8-AB21-0FCB4E04FC3D}"/>
              </a:ext>
            </a:extLst>
          </p:cNvPr>
          <p:cNvSpPr txBox="1"/>
          <p:nvPr/>
        </p:nvSpPr>
        <p:spPr>
          <a:xfrm>
            <a:off x="528145" y="5562791"/>
            <a:ext cx="4088999"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DAG for the study by Seljamo et al </a:t>
            </a:r>
            <a:endParaRPr lang="zh-CN" altLang="en-US" sz="2000" b="1"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42E2C0CE-C5D5-4AB5-82A4-C849541A1F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667" y="1521734"/>
            <a:ext cx="4314689" cy="1907266"/>
          </a:xfrm>
          <a:prstGeom prst="rect">
            <a:avLst/>
          </a:prstGeom>
        </p:spPr>
      </p:pic>
      <p:sp>
        <p:nvSpPr>
          <p:cNvPr id="13" name="文本框 12">
            <a:extLst>
              <a:ext uri="{FF2B5EF4-FFF2-40B4-BE49-F238E27FC236}">
                <a16:creationId xmlns:a16="http://schemas.microsoft.com/office/drawing/2014/main" id="{17AEC5A2-45DC-470C-B13A-B0840CEE93E2}"/>
              </a:ext>
            </a:extLst>
          </p:cNvPr>
          <p:cNvSpPr txBox="1"/>
          <p:nvPr/>
        </p:nvSpPr>
        <p:spPr>
          <a:xfrm>
            <a:off x="930911" y="3351565"/>
            <a:ext cx="3283463"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DAG for hypothetical study</a:t>
            </a:r>
            <a:endParaRPr lang="zh-CN" altLang="en-US" sz="2000" b="1" dirty="0">
              <a:latin typeface="Times New Roman" panose="02020603050405020304" pitchFamily="18" charset="0"/>
              <a:cs typeface="Times New Roman" panose="02020603050405020304" pitchFamily="18" charset="0"/>
            </a:endParaRPr>
          </a:p>
        </p:txBody>
      </p:sp>
      <p:sp>
        <p:nvSpPr>
          <p:cNvPr id="7" name="箭头: 右 6">
            <a:extLst>
              <a:ext uri="{FF2B5EF4-FFF2-40B4-BE49-F238E27FC236}">
                <a16:creationId xmlns:a16="http://schemas.microsoft.com/office/drawing/2014/main" id="{129C43BA-FDAD-408C-88D2-9A0EC5A4B4A0}"/>
              </a:ext>
            </a:extLst>
          </p:cNvPr>
          <p:cNvSpPr/>
          <p:nvPr/>
        </p:nvSpPr>
        <p:spPr>
          <a:xfrm>
            <a:off x="5092995" y="3351565"/>
            <a:ext cx="1116419" cy="5232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3162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a:xfrm>
            <a:off x="224244" y="255791"/>
            <a:ext cx="8536984" cy="665072"/>
          </a:xfrm>
        </p:spPr>
        <p:txBody>
          <a:bodyPr/>
          <a:lstStyle/>
          <a:p>
            <a:r>
              <a:rPr lang="en-US" altLang="zh-CN" dirty="0">
                <a:latin typeface="Times New Roman" panose="02020603050405020304" pitchFamily="18" charset="0"/>
                <a:cs typeface="Times New Roman" panose="02020603050405020304" pitchFamily="18" charset="0"/>
              </a:rPr>
              <a:t>Effect modification or Interaction</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53</a:t>
            </a:fld>
            <a:endParaRPr lang="zh-CN" altLang="en-US" dirty="0"/>
          </a:p>
        </p:txBody>
      </p:sp>
      <p:sp>
        <p:nvSpPr>
          <p:cNvPr id="17" name="AutoShape 2" descr="图像">
            <a:extLst>
              <a:ext uri="{FF2B5EF4-FFF2-40B4-BE49-F238E27FC236}">
                <a16:creationId xmlns:a16="http://schemas.microsoft.com/office/drawing/2014/main" id="{A12A67C5-AEAD-4205-99DC-409899C81D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图像">
            <a:extLst>
              <a:ext uri="{FF2B5EF4-FFF2-40B4-BE49-F238E27FC236}">
                <a16:creationId xmlns:a16="http://schemas.microsoft.com/office/drawing/2014/main" id="{EEF45EC8-1838-4E81-9C57-0876FBF406B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图像">
            <a:extLst>
              <a:ext uri="{FF2B5EF4-FFF2-40B4-BE49-F238E27FC236}">
                <a16:creationId xmlns:a16="http://schemas.microsoft.com/office/drawing/2014/main" id="{5645DCEC-C7A7-447A-8441-F58EA049F706}"/>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AutoShape 8" descr="图像">
            <a:extLst>
              <a:ext uri="{FF2B5EF4-FFF2-40B4-BE49-F238E27FC236}">
                <a16:creationId xmlns:a16="http://schemas.microsoft.com/office/drawing/2014/main" id="{5C4D0402-B174-4C52-B192-303E2B0057D1}"/>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AutoShape 10" descr="图像">
            <a:extLst>
              <a:ext uri="{FF2B5EF4-FFF2-40B4-BE49-F238E27FC236}">
                <a16:creationId xmlns:a16="http://schemas.microsoft.com/office/drawing/2014/main" id="{E3B7D907-5B24-4174-AC1F-F87BD66A2A73}"/>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F8884900-98A7-482B-992B-CC2549E7E792}"/>
              </a:ext>
            </a:extLst>
          </p:cNvPr>
          <p:cNvSpPr/>
          <p:nvPr/>
        </p:nvSpPr>
        <p:spPr>
          <a:xfrm>
            <a:off x="433935" y="1624042"/>
            <a:ext cx="11199630" cy="4524315"/>
          </a:xfrm>
          <a:prstGeom prst="rect">
            <a:avLst/>
          </a:prstGeom>
        </p:spPr>
        <p:txBody>
          <a:bodyPr wrap="square">
            <a:spAutoFit/>
          </a:bodyPr>
          <a:lstStyle/>
          <a:p>
            <a:pPr marL="457200" indent="-457200">
              <a:buFont typeface="Arial" panose="020B0604020202020204" pitchFamily="34" charset="0"/>
              <a:buChar char="•"/>
            </a:pPr>
            <a:r>
              <a:rPr lang="en-US" altLang="zh-CN" sz="3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VanderWeele</a:t>
            </a:r>
            <a:r>
              <a:rPr lang="en-US" altLang="zh-CN" sz="3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Tyler J . On the Distinction Between Interaction and Effect Modification[J]. Epidemiology, 2009, 20(6):863-871.</a:t>
            </a:r>
          </a:p>
          <a:p>
            <a:pPr marL="457200" indent="-457200">
              <a:buFont typeface="Arial" panose="020B0604020202020204" pitchFamily="34" charset="0"/>
              <a:buChar char="•"/>
            </a:pPr>
            <a:endParaRPr lang="en-US" altLang="zh-CN" sz="3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indent="-457200">
              <a:buFont typeface="Arial" panose="020B0604020202020204" pitchFamily="34" charset="0"/>
              <a:buChar char="•"/>
            </a:pPr>
            <a:r>
              <a:rPr lang="en-US" altLang="zh-CN" sz="3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Weinberg, Clarice R . Can DAGs Clarify Effect Modification?[J]. Epidemiology, 2007, 18(5):569-572.</a:t>
            </a:r>
          </a:p>
          <a:p>
            <a:pPr marL="457200" indent="-457200">
              <a:buFont typeface="Arial" panose="020B0604020202020204" pitchFamily="34" charset="0"/>
              <a:buChar char="•"/>
            </a:pPr>
            <a:endParaRPr lang="en-US" altLang="zh-CN" sz="3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indent="-457200">
              <a:buFont typeface="Arial" panose="020B0604020202020204" pitchFamily="34" charset="0"/>
              <a:buChar char="•"/>
            </a:pPr>
            <a:r>
              <a:rPr lang="en-US" altLang="zh-CN" sz="3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Tyler </a:t>
            </a:r>
            <a:r>
              <a:rPr lang="en-US" altLang="zh-CN" sz="3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VanderWeele;James</a:t>
            </a:r>
            <a:r>
              <a:rPr lang="en-US" altLang="zh-CN" sz="3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Robins. Four Types of Effect Modification: A Classification Based on Directed Acyclic Graphs. Epidemiology, 200718(5):561-568.</a:t>
            </a:r>
            <a:endParaRPr lang="zh-CN" altLang="en-US" sz="3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465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zh-CN" altLang="en-US" dirty="0"/>
              <a:t>什么是混杂因素</a:t>
            </a:r>
            <a:r>
              <a:rPr lang="en-US" altLang="zh-CN" dirty="0"/>
              <a:t>?</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6</a:t>
            </a:fld>
            <a:endParaRPr lang="zh-CN" altLang="en-US"/>
          </a:p>
        </p:txBody>
      </p:sp>
      <p:sp>
        <p:nvSpPr>
          <p:cNvPr id="17" name="文本框 16">
            <a:extLst>
              <a:ext uri="{FF2B5EF4-FFF2-40B4-BE49-F238E27FC236}">
                <a16:creationId xmlns:a16="http://schemas.microsoft.com/office/drawing/2014/main" id="{C622AAFF-746E-495A-BD46-6C6E9980BFD5}"/>
              </a:ext>
            </a:extLst>
          </p:cNvPr>
          <p:cNvSpPr txBox="1"/>
          <p:nvPr/>
        </p:nvSpPr>
        <p:spPr>
          <a:xfrm>
            <a:off x="489865" y="1594884"/>
            <a:ext cx="11212270" cy="3908762"/>
          </a:xfrm>
          <a:prstGeom prst="rect">
            <a:avLst/>
          </a:prstGeom>
          <a:noFill/>
        </p:spPr>
        <p:txBody>
          <a:bodyPr wrap="square" rtlCol="0">
            <a:spAutoFit/>
          </a:bodyPr>
          <a:lstStyle/>
          <a:p>
            <a:pPr indent="457200">
              <a:spcBef>
                <a:spcPts val="1200"/>
              </a:spcBef>
            </a:pPr>
            <a:r>
              <a:rPr lang="en-US" altLang="zh-CN" sz="3200" dirty="0">
                <a:solidFill>
                  <a:srgbClr val="000000"/>
                </a:solidFill>
                <a:latin typeface="Times New Roman" panose="02020603050405020304" pitchFamily="18" charset="0"/>
              </a:rPr>
              <a:t>We propose that a “confounder” be defined as a pre-exposure covariate </a:t>
            </a:r>
            <a:r>
              <a:rPr lang="en-US" altLang="zh-CN" sz="3200" i="1" dirty="0">
                <a:solidFill>
                  <a:srgbClr val="000000"/>
                </a:solidFill>
                <a:latin typeface="Times New Roman" panose="02020603050405020304" pitchFamily="18" charset="0"/>
              </a:rPr>
              <a:t>C</a:t>
            </a:r>
            <a:r>
              <a:rPr lang="en-US" altLang="zh-CN" sz="3200" dirty="0">
                <a:solidFill>
                  <a:srgbClr val="000000"/>
                </a:solidFill>
                <a:latin typeface="Times New Roman" panose="02020603050405020304" pitchFamily="18" charset="0"/>
              </a:rPr>
              <a:t> for which there exists a set of other covariates </a:t>
            </a:r>
            <a:r>
              <a:rPr lang="en-US" altLang="zh-CN" sz="3200" i="1" dirty="0">
                <a:solidFill>
                  <a:srgbClr val="000000"/>
                </a:solidFill>
                <a:latin typeface="Times New Roman" panose="02020603050405020304" pitchFamily="18" charset="0"/>
              </a:rPr>
              <a:t>X</a:t>
            </a:r>
            <a:r>
              <a:rPr lang="en-US" altLang="zh-CN" sz="3200" dirty="0">
                <a:solidFill>
                  <a:srgbClr val="000000"/>
                </a:solidFill>
                <a:latin typeface="Times New Roman" panose="02020603050405020304" pitchFamily="18" charset="0"/>
              </a:rPr>
              <a:t> such that effect of the exposure on the outcome is unconfounded conditional on (</a:t>
            </a:r>
            <a:r>
              <a:rPr lang="en-US" altLang="zh-CN" sz="3200" i="1" dirty="0">
                <a:solidFill>
                  <a:srgbClr val="000000"/>
                </a:solidFill>
                <a:latin typeface="Times New Roman" panose="02020603050405020304" pitchFamily="18" charset="0"/>
              </a:rPr>
              <a:t>X, C</a:t>
            </a:r>
            <a:r>
              <a:rPr lang="en-US" altLang="zh-CN" sz="3200" dirty="0">
                <a:solidFill>
                  <a:srgbClr val="000000"/>
                </a:solidFill>
                <a:latin typeface="Times New Roman" panose="02020603050405020304" pitchFamily="18" charset="0"/>
              </a:rPr>
              <a:t>) but such that for no proper subset of (</a:t>
            </a:r>
            <a:r>
              <a:rPr lang="en-US" altLang="zh-CN" sz="3200" i="1" dirty="0">
                <a:solidFill>
                  <a:srgbClr val="000000"/>
                </a:solidFill>
                <a:latin typeface="Times New Roman" panose="02020603050405020304" pitchFamily="18" charset="0"/>
              </a:rPr>
              <a:t>X, C</a:t>
            </a:r>
            <a:r>
              <a:rPr lang="en-US" altLang="zh-CN" sz="3200" dirty="0">
                <a:solidFill>
                  <a:srgbClr val="000000"/>
                </a:solidFill>
                <a:latin typeface="Times New Roman" panose="02020603050405020304" pitchFamily="18" charset="0"/>
              </a:rPr>
              <a:t>) is the effect of the exposure on the outcome unconfounded given the subset. </a:t>
            </a:r>
            <a:endParaRPr lang="en-US" altLang="zh-CN" sz="3200" dirty="0">
              <a:solidFill>
                <a:srgbClr val="000000"/>
              </a:solidFill>
              <a:latin typeface="Times New Roman" panose="02020603050405020304" pitchFamily="18" charset="0"/>
              <a:cs typeface="Times New Roman" panose="02020603050405020304" pitchFamily="18" charset="0"/>
            </a:endParaRPr>
          </a:p>
          <a:p>
            <a:pPr indent="457200" algn="r">
              <a:spcBef>
                <a:spcPts val="1200"/>
              </a:spcBef>
            </a:pPr>
            <a:endParaRPr lang="en-US" altLang="zh-CN" dirty="0">
              <a:latin typeface="Times New Roman" panose="02020603050405020304" pitchFamily="18" charset="0"/>
              <a:cs typeface="Times New Roman" panose="02020603050405020304" pitchFamily="18" charset="0"/>
            </a:endParaRPr>
          </a:p>
          <a:p>
            <a:pPr indent="457200" algn="r">
              <a:spcBef>
                <a:spcPts val="1200"/>
              </a:spcBef>
            </a:pPr>
            <a:r>
              <a:rPr lang="en-US" altLang="zh-CN" dirty="0" err="1">
                <a:latin typeface="Times New Roman" panose="02020603050405020304" pitchFamily="18" charset="0"/>
                <a:cs typeface="Times New Roman" panose="02020603050405020304" pitchFamily="18" charset="0"/>
              </a:rPr>
              <a:t>VanderWeele</a:t>
            </a:r>
            <a:r>
              <a:rPr lang="en-US" altLang="zh-CN" dirty="0">
                <a:latin typeface="Times New Roman" panose="02020603050405020304" pitchFamily="18" charset="0"/>
                <a:cs typeface="Times New Roman" panose="02020603050405020304" pitchFamily="18" charset="0"/>
              </a:rPr>
              <a:t> TJ, </a:t>
            </a:r>
            <a:r>
              <a:rPr lang="en-US" altLang="zh-CN" dirty="0" err="1">
                <a:latin typeface="Times New Roman" panose="02020603050405020304" pitchFamily="18" charset="0"/>
                <a:cs typeface="Times New Roman" panose="02020603050405020304" pitchFamily="18" charset="0"/>
              </a:rPr>
              <a:t>Shpitser</a:t>
            </a:r>
            <a:r>
              <a:rPr lang="en-US" altLang="zh-CN" dirty="0">
                <a:latin typeface="Times New Roman" panose="02020603050405020304" pitchFamily="18" charset="0"/>
                <a:cs typeface="Times New Roman" panose="02020603050405020304" pitchFamily="18" charset="0"/>
              </a:rPr>
              <a:t> I. On the definition of a confounder. </a:t>
            </a:r>
            <a:r>
              <a:rPr lang="en-US" altLang="zh-CN" i="1" dirty="0">
                <a:latin typeface="Times New Roman" panose="02020603050405020304" pitchFamily="18" charset="0"/>
                <a:cs typeface="Times New Roman" panose="02020603050405020304" pitchFamily="18" charset="0"/>
              </a:rPr>
              <a:t>Ann Stat</a:t>
            </a:r>
            <a:r>
              <a:rPr lang="en-US" altLang="zh-CN" dirty="0">
                <a:latin typeface="Times New Roman" panose="02020603050405020304" pitchFamily="18" charset="0"/>
                <a:cs typeface="Times New Roman" panose="02020603050405020304" pitchFamily="18" charset="0"/>
              </a:rPr>
              <a:t>. 2013;41(1):196–220.</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722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zh-CN" altLang="en-US" dirty="0"/>
              <a:t>什么是混杂因素</a:t>
            </a:r>
            <a:r>
              <a:rPr lang="en-US" altLang="zh-CN" dirty="0"/>
              <a:t>?</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7</a:t>
            </a:fld>
            <a:endParaRPr lang="zh-CN" altLang="en-US"/>
          </a:p>
        </p:txBody>
      </p:sp>
      <p:sp>
        <p:nvSpPr>
          <p:cNvPr id="7" name="文本框 6">
            <a:extLst>
              <a:ext uri="{FF2B5EF4-FFF2-40B4-BE49-F238E27FC236}">
                <a16:creationId xmlns:a16="http://schemas.microsoft.com/office/drawing/2014/main" id="{E14A9729-0E74-4EF6-9D37-58EC49AE1F76}"/>
              </a:ext>
            </a:extLst>
          </p:cNvPr>
          <p:cNvSpPr txBox="1"/>
          <p:nvPr/>
        </p:nvSpPr>
        <p:spPr>
          <a:xfrm>
            <a:off x="548669" y="3199109"/>
            <a:ext cx="10802957" cy="646331"/>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rPr>
              <a:t>混杂因素的定义并不重要，重要的是我们要控制谁？</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3364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zh-CN" altLang="en-US" dirty="0"/>
              <a:t>如何筛选混杂因素</a:t>
            </a:r>
            <a:r>
              <a:rPr lang="en-US" altLang="zh-CN" dirty="0"/>
              <a:t>?</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8</a:t>
            </a:fld>
            <a:endParaRPr lang="zh-CN" altLang="en-US"/>
          </a:p>
        </p:txBody>
      </p:sp>
      <p:pic>
        <p:nvPicPr>
          <p:cNvPr id="6" name="图形 5">
            <a:extLst>
              <a:ext uri="{FF2B5EF4-FFF2-40B4-BE49-F238E27FC236}">
                <a16:creationId xmlns:a16="http://schemas.microsoft.com/office/drawing/2014/main" id="{51CAADFE-7C3C-4FFB-881D-EBB21753A0C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11" b="19194"/>
          <a:stretch/>
        </p:blipFill>
        <p:spPr>
          <a:xfrm>
            <a:off x="2246869" y="920862"/>
            <a:ext cx="8093676" cy="5001473"/>
          </a:xfrm>
          <a:prstGeom prst="rect">
            <a:avLst/>
          </a:prstGeom>
        </p:spPr>
      </p:pic>
      <p:sp>
        <p:nvSpPr>
          <p:cNvPr id="7" name="文本框 6">
            <a:extLst>
              <a:ext uri="{FF2B5EF4-FFF2-40B4-BE49-F238E27FC236}">
                <a16:creationId xmlns:a16="http://schemas.microsoft.com/office/drawing/2014/main" id="{3D4F3C36-0FB9-4A07-B769-3FDE9C513BEC}"/>
              </a:ext>
            </a:extLst>
          </p:cNvPr>
          <p:cNvSpPr txBox="1"/>
          <p:nvPr/>
        </p:nvSpPr>
        <p:spPr>
          <a:xfrm>
            <a:off x="7784757" y="4422690"/>
            <a:ext cx="1569660" cy="646331"/>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rPr>
              <a:t>样本量</a:t>
            </a:r>
          </a:p>
        </p:txBody>
      </p:sp>
      <p:sp>
        <p:nvSpPr>
          <p:cNvPr id="8" name="文本框 7">
            <a:extLst>
              <a:ext uri="{FF2B5EF4-FFF2-40B4-BE49-F238E27FC236}">
                <a16:creationId xmlns:a16="http://schemas.microsoft.com/office/drawing/2014/main" id="{D8EEB356-127C-4F21-BF38-DEEC1B65507D}"/>
              </a:ext>
            </a:extLst>
          </p:cNvPr>
          <p:cNvSpPr txBox="1"/>
          <p:nvPr/>
        </p:nvSpPr>
        <p:spPr>
          <a:xfrm>
            <a:off x="2674759" y="4046838"/>
            <a:ext cx="2954655" cy="1200329"/>
          </a:xfrm>
          <a:prstGeom prst="rect">
            <a:avLst/>
          </a:prstGeom>
          <a:noFill/>
        </p:spPr>
        <p:txBody>
          <a:bodyPr wrap="none" rtlCol="0">
            <a:spAutoFit/>
          </a:bodyPr>
          <a:lstStyle/>
          <a:p>
            <a:pPr algn="ctr"/>
            <a:r>
              <a:rPr lang="zh-CN" altLang="en-US" sz="3600" dirty="0">
                <a:latin typeface="微软雅黑" panose="020B0503020204020204" pitchFamily="34" charset="-122"/>
                <a:ea typeface="微软雅黑" panose="020B0503020204020204" pitchFamily="34" charset="-122"/>
              </a:rPr>
              <a:t>纳入多元模型</a:t>
            </a:r>
            <a:endParaRPr lang="en-US" altLang="zh-CN" sz="3600" dirty="0">
              <a:latin typeface="微软雅黑" panose="020B0503020204020204" pitchFamily="34" charset="-122"/>
              <a:ea typeface="微软雅黑" panose="020B0503020204020204" pitchFamily="34" charset="-122"/>
            </a:endParaRPr>
          </a:p>
          <a:p>
            <a:pPr algn="ctr"/>
            <a:r>
              <a:rPr lang="zh-CN" altLang="en-US" sz="3600" dirty="0">
                <a:latin typeface="微软雅黑" panose="020B0503020204020204" pitchFamily="34" charset="-122"/>
                <a:ea typeface="微软雅黑" panose="020B0503020204020204" pitchFamily="34" charset="-122"/>
              </a:rPr>
              <a:t>的混杂因素</a:t>
            </a:r>
          </a:p>
        </p:txBody>
      </p:sp>
    </p:spTree>
    <p:extLst>
      <p:ext uri="{BB962C8B-B14F-4D97-AF65-F5344CB8AC3E}">
        <p14:creationId xmlns:p14="http://schemas.microsoft.com/office/powerpoint/2010/main" val="3698201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B17A1-9EA6-4FA3-865A-222F1C6456B7}"/>
              </a:ext>
            </a:extLst>
          </p:cNvPr>
          <p:cNvSpPr>
            <a:spLocks noGrp="1"/>
          </p:cNvSpPr>
          <p:nvPr>
            <p:ph type="title"/>
          </p:nvPr>
        </p:nvSpPr>
        <p:spPr/>
        <p:txBody>
          <a:bodyPr/>
          <a:lstStyle/>
          <a:p>
            <a:r>
              <a:rPr lang="zh-CN" altLang="en-US" dirty="0"/>
              <a:t>如何筛选混杂因素</a:t>
            </a:r>
            <a:r>
              <a:rPr lang="en-US" altLang="zh-CN" dirty="0"/>
              <a:t>?</a:t>
            </a:r>
            <a:endParaRPr lang="zh-CN" altLang="en-US" dirty="0"/>
          </a:p>
        </p:txBody>
      </p:sp>
      <p:sp>
        <p:nvSpPr>
          <p:cNvPr id="3" name="灯片编号占位符 2">
            <a:extLst>
              <a:ext uri="{FF2B5EF4-FFF2-40B4-BE49-F238E27FC236}">
                <a16:creationId xmlns:a16="http://schemas.microsoft.com/office/drawing/2014/main" id="{8E2146B2-880C-4D7A-8BD0-28523F14DCDA}"/>
              </a:ext>
            </a:extLst>
          </p:cNvPr>
          <p:cNvSpPr>
            <a:spLocks noGrp="1"/>
          </p:cNvSpPr>
          <p:nvPr>
            <p:ph type="sldNum" sz="quarter" idx="12"/>
          </p:nvPr>
        </p:nvSpPr>
        <p:spPr/>
        <p:txBody>
          <a:bodyPr/>
          <a:lstStyle/>
          <a:p>
            <a:fld id="{C28551CC-5D72-479E-A636-B71D35F7E781}" type="slidenum">
              <a:rPr lang="zh-CN" altLang="en-US" smtClean="0"/>
              <a:t>9</a:t>
            </a:fld>
            <a:endParaRPr lang="zh-CN" altLang="en-US"/>
          </a:p>
        </p:txBody>
      </p:sp>
      <p:sp>
        <p:nvSpPr>
          <p:cNvPr id="4" name="文本框 3">
            <a:extLst>
              <a:ext uri="{FF2B5EF4-FFF2-40B4-BE49-F238E27FC236}">
                <a16:creationId xmlns:a16="http://schemas.microsoft.com/office/drawing/2014/main" id="{E45FB647-9B14-4E2B-B018-7CC2B08BE700}"/>
              </a:ext>
            </a:extLst>
          </p:cNvPr>
          <p:cNvSpPr txBox="1"/>
          <p:nvPr/>
        </p:nvSpPr>
        <p:spPr>
          <a:xfrm>
            <a:off x="687968" y="1769795"/>
            <a:ext cx="10118924" cy="331840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sz="3600" dirty="0">
                <a:latin typeface="微软雅黑" panose="020B0503020204020204" pitchFamily="34" charset="-122"/>
                <a:ea typeface="微软雅黑" panose="020B0503020204020204" pitchFamily="34" charset="-122"/>
              </a:rPr>
              <a:t>临床相关性</a:t>
            </a:r>
            <a:endParaRPr lang="en-US" altLang="zh-CN" sz="3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3600" dirty="0">
                <a:latin typeface="微软雅黑" panose="020B0503020204020204" pitchFamily="34" charset="-122"/>
                <a:ea typeface="微软雅黑" panose="020B0503020204020204" pitchFamily="34" charset="-122"/>
              </a:rPr>
              <a:t>单因素分析</a:t>
            </a:r>
            <a:endParaRPr lang="en-US" altLang="zh-CN" sz="3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3600" dirty="0">
                <a:latin typeface="微软雅黑" panose="020B0503020204020204" pitchFamily="34" charset="-122"/>
                <a:ea typeface="微软雅黑" panose="020B0503020204020204" pitchFamily="34" charset="-122"/>
              </a:rPr>
              <a:t>是否会引起效应值较大变化</a:t>
            </a:r>
            <a:endParaRPr lang="en-US" altLang="zh-CN" sz="3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3600" dirty="0">
                <a:latin typeface="微软雅黑" panose="020B0503020204020204" pitchFamily="34" charset="-122"/>
                <a:ea typeface="微软雅黑" panose="020B0503020204020204" pitchFamily="34" charset="-122"/>
              </a:rPr>
              <a:t>向前</a:t>
            </a:r>
            <a:r>
              <a:rPr lang="en-US" altLang="zh-CN" sz="3600" dirty="0">
                <a:latin typeface="微软雅黑" panose="020B0503020204020204" pitchFamily="34" charset="-122"/>
                <a:ea typeface="微软雅黑" panose="020B0503020204020204" pitchFamily="34" charset="-122"/>
              </a:rPr>
              <a:t>/</a:t>
            </a:r>
            <a:r>
              <a:rPr lang="zh-CN" altLang="en-US" sz="3600" dirty="0">
                <a:latin typeface="微软雅黑" panose="020B0503020204020204" pitchFamily="34" charset="-122"/>
                <a:ea typeface="微软雅黑" panose="020B0503020204020204" pitchFamily="34" charset="-122"/>
              </a:rPr>
              <a:t>后选择（</a:t>
            </a:r>
            <a:r>
              <a:rPr lang="en-US" altLang="zh-CN" sz="3600" dirty="0">
                <a:latin typeface="微软雅黑" panose="020B0503020204020204" pitchFamily="34" charset="-122"/>
                <a:ea typeface="微软雅黑" panose="020B0503020204020204" pitchFamily="34" charset="-122"/>
              </a:rPr>
              <a:t>forward/backward selection</a:t>
            </a:r>
            <a:r>
              <a:rPr lang="zh-CN" altLang="en-US" sz="3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082348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5839</TotalTime>
  <Words>3573</Words>
  <Application>Microsoft Office PowerPoint</Application>
  <PresentationFormat>宽屏</PresentationFormat>
  <Paragraphs>316</Paragraphs>
  <Slides>53</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53</vt:i4>
      </vt:variant>
    </vt:vector>
  </HeadingPairs>
  <TitlesOfParts>
    <vt:vector size="62" baseType="lpstr">
      <vt:lpstr>宋体</vt:lpstr>
      <vt:lpstr>Arial</vt:lpstr>
      <vt:lpstr>Wingdings</vt:lpstr>
      <vt:lpstr>Times New Roman</vt:lpstr>
      <vt:lpstr>微软雅黑</vt:lpstr>
      <vt:lpstr>等线 Light</vt:lpstr>
      <vt:lpstr>等线</vt:lpstr>
      <vt:lpstr>ArialMT</vt:lpstr>
      <vt:lpstr>Office 主题​​</vt:lpstr>
      <vt:lpstr>PowerPoint 演示文稿</vt:lpstr>
      <vt:lpstr>内容大纲 </vt:lpstr>
      <vt:lpstr>什么是混杂因素？ </vt:lpstr>
      <vt:lpstr>什么是混杂因素?</vt:lpstr>
      <vt:lpstr>什么是混杂因素?</vt:lpstr>
      <vt:lpstr>什么是混杂因素?</vt:lpstr>
      <vt:lpstr>什么是混杂因素?</vt:lpstr>
      <vt:lpstr>如何筛选混杂因素?</vt:lpstr>
      <vt:lpstr>如何筛选混杂因素?</vt:lpstr>
      <vt:lpstr>实际操作中的局限性</vt:lpstr>
      <vt:lpstr>有向无环图Directed Acyclic Graph</vt:lpstr>
      <vt:lpstr>Current situation</vt:lpstr>
      <vt:lpstr>举个栗子 </vt:lpstr>
      <vt:lpstr>举个栗子 </vt:lpstr>
      <vt:lpstr>举个栗子 </vt:lpstr>
      <vt:lpstr>有向无环图Directed Acyclic Graph</vt:lpstr>
      <vt:lpstr>有向无环图Directed Acyclic Graph</vt:lpstr>
      <vt:lpstr>有向无环图Directed Acyclic Graph</vt:lpstr>
      <vt:lpstr>Frontdoor/Backdoor paths ·Practice</vt:lpstr>
      <vt:lpstr>DAG·Elementary DAG</vt:lpstr>
      <vt:lpstr>DAG·Confounder</vt:lpstr>
      <vt:lpstr>DAG·Collider</vt:lpstr>
      <vt:lpstr>DAG·Mediator</vt:lpstr>
      <vt:lpstr>Graphical identification criteria </vt:lpstr>
      <vt:lpstr>Graphical identification criteria </vt:lpstr>
      <vt:lpstr>Graphical identification criteria Backdoor criterion</vt:lpstr>
      <vt:lpstr>Backdoor criterion·Practice</vt:lpstr>
      <vt:lpstr>DAG·Mediator</vt:lpstr>
      <vt:lpstr>DAG·Mediator</vt:lpstr>
      <vt:lpstr>DAG·Mediator</vt:lpstr>
      <vt:lpstr>举个栗子 </vt:lpstr>
      <vt:lpstr>DAG·Collider bias</vt:lpstr>
      <vt:lpstr>DAG·Collider bias</vt:lpstr>
      <vt:lpstr>DAG·Collider bias</vt:lpstr>
      <vt:lpstr>PowerPoint 演示文稿</vt:lpstr>
      <vt:lpstr>Principles of confounder selection</vt:lpstr>
      <vt:lpstr>Create DAGs·Tools</vt:lpstr>
      <vt:lpstr>DAGs的其他应用</vt:lpstr>
      <vt:lpstr>DAGs的其他应用</vt:lpstr>
      <vt:lpstr>参考文献 </vt:lpstr>
      <vt:lpstr>参考文献 </vt:lpstr>
      <vt:lpstr>PowerPoint 演示文稿</vt:lpstr>
      <vt:lpstr>PowerPoint 演示文稿</vt:lpstr>
      <vt:lpstr>Directed Acyclic Graph·Key player</vt:lpstr>
      <vt:lpstr>Create DAGs·Method</vt:lpstr>
      <vt:lpstr>Create DAGs·Method</vt:lpstr>
      <vt:lpstr>Create DAGs·Method</vt:lpstr>
      <vt:lpstr>Create DAGs·Method</vt:lpstr>
      <vt:lpstr>Create DAGs·Method</vt:lpstr>
      <vt:lpstr>Create DAGs·Method</vt:lpstr>
      <vt:lpstr>Create DAGs·Method</vt:lpstr>
      <vt:lpstr>Create DAGs·Method</vt:lpstr>
      <vt:lpstr>Effect modification or Interaction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 殿钦</dc:creator>
  <cp:lastModifiedBy>Sun Dianqin</cp:lastModifiedBy>
  <cp:revision>766</cp:revision>
  <dcterms:created xsi:type="dcterms:W3CDTF">2019-03-28T15:02:16Z</dcterms:created>
  <dcterms:modified xsi:type="dcterms:W3CDTF">2021-09-12T09:12:43Z</dcterms:modified>
</cp:coreProperties>
</file>